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371" r:id="rId8"/>
    <p:sldId id="260" r:id="rId9"/>
    <p:sldId id="262" r:id="rId10"/>
    <p:sldId id="264" r:id="rId11"/>
    <p:sldId id="266" r:id="rId12"/>
    <p:sldId id="268" r:id="rId13"/>
    <p:sldId id="506" r:id="rId14"/>
    <p:sldId id="269" r:id="rId15"/>
    <p:sldId id="270" r:id="rId16"/>
    <p:sldId id="271" r:id="rId17"/>
    <p:sldId id="272" r:id="rId18"/>
    <p:sldId id="276" r:id="rId19"/>
    <p:sldId id="279" r:id="rId20"/>
    <p:sldId id="281" r:id="rId21"/>
    <p:sldId id="283" r:id="rId22"/>
    <p:sldId id="286" r:id="rId23"/>
    <p:sldId id="288" r:id="rId24"/>
    <p:sldId id="289" r:id="rId25"/>
    <p:sldId id="290" r:id="rId26"/>
    <p:sldId id="372" r:id="rId27"/>
    <p:sldId id="291" r:id="rId28"/>
    <p:sldId id="293" r:id="rId29"/>
    <p:sldId id="294" r:id="rId30"/>
    <p:sldId id="431" r:id="rId31"/>
    <p:sldId id="432" r:id="rId32"/>
    <p:sldId id="430" r:id="rId33"/>
    <p:sldId id="433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5" r:id="rId44"/>
    <p:sldId id="307" r:id="rId45"/>
    <p:sldId id="470" r:id="rId46"/>
    <p:sldId id="308" r:id="rId47"/>
    <p:sldId id="310" r:id="rId48"/>
    <p:sldId id="312" r:id="rId49"/>
    <p:sldId id="313" r:id="rId50"/>
    <p:sldId id="471" r:id="rId51"/>
    <p:sldId id="478" r:id="rId52"/>
    <p:sldId id="582" r:id="rId53"/>
    <p:sldId id="472" r:id="rId54"/>
    <p:sldId id="315" r:id="rId55"/>
    <p:sldId id="316" r:id="rId56"/>
    <p:sldId id="474" r:id="rId57"/>
    <p:sldId id="475" r:id="rId58"/>
    <p:sldId id="476" r:id="rId59"/>
    <p:sldId id="507" r:id="rId60"/>
    <p:sldId id="508" r:id="rId61"/>
    <p:sldId id="318" r:id="rId62"/>
    <p:sldId id="319" r:id="rId63"/>
    <p:sldId id="320" r:id="rId64"/>
    <p:sldId id="334" r:id="rId65"/>
    <p:sldId id="479" r:id="rId66"/>
    <p:sldId id="480" r:id="rId67"/>
    <p:sldId id="335" r:id="rId68"/>
    <p:sldId id="336" r:id="rId69"/>
    <p:sldId id="481" r:id="rId70"/>
    <p:sldId id="321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574" r:id="rId82"/>
    <p:sldId id="575" r:id="rId83"/>
    <p:sldId id="576" r:id="rId84"/>
    <p:sldId id="579" r:id="rId85"/>
    <p:sldId id="578" r:id="rId86"/>
  </p:sldIdLst>
  <p:sldSz cx="9144000" cy="6858000" type="screen4x3"/>
  <p:notesSz cx="7009130" cy="9295130"/>
  <p:defaultTextStyle>
    <a:defPPr>
      <a:defRPr lang="en-GB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24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0" userDrawn="1">
          <p15:clr>
            <a:srgbClr val="A4A3A4"/>
          </p15:clr>
        </p15:guide>
        <p15:guide id="2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2FDB2607-1784-4EEB-B798-7EB5836EED8A}">
        <p14:showMediaCtrls xmlns:p14="http://schemas.microsoft.com/office/powerpoint/2010/main" val="1"/>
      </p:ext>
    </p:extLst>
  </p:showPr>
  <p:clrMru>
    <a:srgbClr val="BFD8C2"/>
    <a:srgbClr val="95A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8" d="100"/>
          <a:sy n="68" d="100"/>
        </p:scale>
        <p:origin x="-1446" y="-96"/>
      </p:cViewPr>
      <p:guideLst>
        <p:guide orient="horz" pos="2250"/>
        <p:guide pos="2904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9" Type="http://schemas.openxmlformats.org/officeDocument/2006/relationships/tableStyles" Target="tableStyles.xml"/><Relationship Id="rId88" Type="http://schemas.openxmlformats.org/officeDocument/2006/relationships/viewProps" Target="viewProps.xml"/><Relationship Id="rId87" Type="http://schemas.openxmlformats.org/officeDocument/2006/relationships/presProps" Target="presProps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80" Type="http://schemas.openxmlformats.org/officeDocument/2006/relationships/slide" Target="slides/slide76.xml"/><Relationship Id="rId8" Type="http://schemas.openxmlformats.org/officeDocument/2006/relationships/slide" Target="slides/slide4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7" Type="http://schemas.openxmlformats.org/officeDocument/2006/relationships/slide" Target="slides/slide3.xml"/><Relationship Id="rId69" Type="http://schemas.openxmlformats.org/officeDocument/2006/relationships/slide" Target="slides/slide65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2" name="Rectangle 1"/>
          <p:cNvSpPr>
            <a:spLocks noTextEdit="1"/>
          </p:cNvSpPr>
          <p:nvPr>
            <p:ph type="sldImg"/>
          </p:nvPr>
        </p:nvSpPr>
        <p:spPr>
          <a:xfrm>
            <a:off x="1025525" y="307975"/>
            <a:ext cx="4956175" cy="3716338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17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17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765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2765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969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2969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174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3174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379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3379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584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3584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789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3789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993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3993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198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4198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403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4403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608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4608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921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921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813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4813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120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5120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25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5325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529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5529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144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6144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349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6349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553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6553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758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6758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963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6963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168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168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1266" name="Rectangle 1"/>
          <p:cNvSpPr>
            <a:spLocks noTextEdit="1"/>
          </p:cNvSpPr>
          <p:nvPr>
            <p:ph type="sldImg"/>
          </p:nvPr>
        </p:nvSpPr>
        <p:spPr>
          <a:xfrm>
            <a:off x="1243013" y="696913"/>
            <a:ext cx="4522787" cy="3390900"/>
          </a:xfrm>
        </p:spPr>
      </p:sp>
      <p:sp>
        <p:nvSpPr>
          <p:cNvPr id="11267" name="Text Box 2"/>
          <p:cNvSpPr txBox="1"/>
          <p:nvPr/>
        </p:nvSpPr>
        <p:spPr>
          <a:xfrm>
            <a:off x="935038" y="4416425"/>
            <a:ext cx="5138737" cy="4181475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p>
            <a:pPr lvl="0"/>
            <a:endParaRPr lang="en-IN" altLang="x-none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373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373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577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577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782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782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987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7987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192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8192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499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8499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704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8704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909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8909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9113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9113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9933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9933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433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433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137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0137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854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0854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1059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1059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1264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1264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7761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117762" name="Rectangle 3"/>
          <p:cNvSpPr>
            <a:spLocks noGrp="1"/>
          </p:cNvSpPr>
          <p:nvPr>
            <p:ph type="body"/>
          </p:nvPr>
        </p:nvSpPr>
        <p:spPr>
          <a:xfrm>
            <a:off x="701675" y="4414838"/>
            <a:ext cx="5605463" cy="4183062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9809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119810" name="Rectangle 3"/>
          <p:cNvSpPr>
            <a:spLocks noGrp="1"/>
          </p:cNvSpPr>
          <p:nvPr>
            <p:ph type="body"/>
          </p:nvPr>
        </p:nvSpPr>
        <p:spPr>
          <a:xfrm>
            <a:off x="701675" y="4414838"/>
            <a:ext cx="5605463" cy="4183062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288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2288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493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2493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697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2697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902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2902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638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638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107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3107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312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3312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517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3517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7218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37219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9266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39267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4131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4131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4336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4336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8434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18435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482" name="Rectangle 1"/>
          <p:cNvSpPr>
            <a:spLocks noTextEdit="1"/>
          </p:cNvSpPr>
          <p:nvPr>
            <p:ph type="sldImg"/>
          </p:nvPr>
        </p:nvSpPr>
        <p:spPr>
          <a:xfrm>
            <a:off x="1243013" y="696913"/>
            <a:ext cx="4522787" cy="3390900"/>
          </a:xfrm>
        </p:spPr>
      </p:sp>
      <p:sp>
        <p:nvSpPr>
          <p:cNvPr id="20483" name="Text Box 2"/>
          <p:cNvSpPr txBox="1"/>
          <p:nvPr/>
        </p:nvSpPr>
        <p:spPr>
          <a:xfrm>
            <a:off x="935038" y="4416425"/>
            <a:ext cx="5138737" cy="4181475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p>
            <a:pPr lvl="0"/>
            <a:endParaRPr lang="en-IN" altLang="x-none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2530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22531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5602" name="Rectangle 1"/>
          <p:cNvSpPr>
            <a:spLocks noTextEdit="1"/>
          </p:cNvSpPr>
          <p:nvPr>
            <p:ph type="sldImg"/>
          </p:nvPr>
        </p:nvSpPr>
        <p:spPr/>
      </p:sp>
      <p:sp>
        <p:nvSpPr>
          <p:cNvPr id="25603" name="Text Box 2"/>
          <p:cNvSpPr txBox="1"/>
          <p:nvPr/>
        </p:nvSpPr>
        <p:spPr>
          <a:xfrm>
            <a:off x="515938" y="4387850"/>
            <a:ext cx="5984875" cy="4125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 anchorCtr="0"/>
          <a:p>
            <a:pPr lvl="0"/>
            <a:endParaRPr lang="en-US" altLang="x-non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>
          <a:outerShdw dist="107763" dir="2699999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7" descr="A:\paint.GIF"/>
          <p:cNvPicPr>
            <a:picLocks noChangeAspect="1"/>
          </p:cNvPicPr>
          <p:nvPr/>
        </p:nvPicPr>
        <p:blipFill>
          <a:blip r:embed="rId2">
            <a:clrChange>
              <a:clrFrom>
                <a:srgbClr val="C0C0C0"/>
              </a:clrFrom>
              <a:clrTo>
                <a:srgbClr val="C0C0C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00" y="1828800"/>
            <a:ext cx="8229600" cy="384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2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7721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3886200"/>
            <a:ext cx="6400800" cy="1771650"/>
          </a:xfrm>
        </p:spPr>
        <p:txBody>
          <a:bodyPr/>
          <a:lstStyle>
            <a:lvl1pPr marL="0" indent="0">
              <a:buFont typeface="Monotype Sorts" pitchFamily="2" charset="2"/>
              <a:buNone/>
              <a:defRPr>
                <a:latin typeface="Arial Black" panose="020B0A04020102020204" pitchFamily="34" charset="0"/>
              </a:defRPr>
            </a:lvl1pPr>
          </a:lstStyle>
          <a:p>
            <a:pPr fontAlgn="base"/>
            <a:r>
              <a:rPr lang="en-US" strike="noStrike" noProof="1"/>
              <a:t>Click to edit Master subtitle style</a:t>
            </a:r>
            <a:endParaRPr lang="en-US" strike="noStrike" noProof="1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11200" y="6229350"/>
            <a:ext cx="19304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>
                <a:solidFill>
                  <a:srgbClr val="5E574E"/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5E574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49600" y="6229350"/>
            <a:ext cx="28448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>
                <a:solidFill>
                  <a:srgbClr val="5E574E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5E574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04000" y="6229350"/>
            <a:ext cx="18288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p>
            <a:pPr algn="r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solidFill>
                  <a:srgbClr val="5E574E"/>
                </a:solidFill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>
              <a:solidFill>
                <a:srgbClr val="5E574E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8600" y="228600"/>
            <a:ext cx="2057400" cy="5829300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6400" y="228600"/>
            <a:ext cx="6019800" cy="5829300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>
          <a:outerShdw dist="107763" dir="2699999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7" descr="A:\paint.GIF"/>
          <p:cNvPicPr>
            <a:picLocks noChangeAspect="1"/>
          </p:cNvPicPr>
          <p:nvPr/>
        </p:nvPicPr>
        <p:blipFill>
          <a:blip r:embed="rId2">
            <a:clrChange>
              <a:clrFrom>
                <a:srgbClr val="C0C0C0"/>
              </a:clrFrom>
              <a:clrTo>
                <a:srgbClr val="C0C0C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00" y="1828800"/>
            <a:ext cx="8229600" cy="384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2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7721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3886200"/>
            <a:ext cx="6400800" cy="1771650"/>
          </a:xfrm>
        </p:spPr>
        <p:txBody>
          <a:bodyPr/>
          <a:lstStyle>
            <a:lvl1pPr marL="0" indent="0">
              <a:buFont typeface="Monotype Sorts" pitchFamily="2" charset="2"/>
              <a:buNone/>
              <a:defRPr>
                <a:latin typeface="Arial Black" panose="020B0A04020102020204" pitchFamily="34" charset="0"/>
              </a:defRPr>
            </a:lvl1pPr>
          </a:lstStyle>
          <a:p>
            <a:pPr fontAlgn="base"/>
            <a:r>
              <a:rPr lang="en-US" strike="noStrike" noProof="1"/>
              <a:t>Click to edit Master subtitle style</a:t>
            </a:r>
            <a:endParaRPr lang="en-US" strike="noStrike" noProof="1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11200" y="6229350"/>
            <a:ext cx="19304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>
                <a:solidFill>
                  <a:srgbClr val="5E574E"/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5E574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49600" y="6229350"/>
            <a:ext cx="28448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>
                <a:solidFill>
                  <a:srgbClr val="5E574E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5E574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04000" y="6229350"/>
            <a:ext cx="1828800" cy="514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p>
            <a:pPr algn="r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solidFill>
                  <a:srgbClr val="5E574E"/>
                </a:solidFill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>
              <a:solidFill>
                <a:srgbClr val="5E574E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85950"/>
            <a:ext cx="4013200" cy="4171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800" y="1885950"/>
            <a:ext cx="4013200" cy="4171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None/>
              <a:defRPr/>
            </a:pPr>
            <a:endParaRPr kumimoji="1" lang="en-IN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8600" y="228600"/>
            <a:ext cx="2057400" cy="5829300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6400" y="228600"/>
            <a:ext cx="6019800" cy="5829300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85950"/>
            <a:ext cx="4013200" cy="4171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800" y="1885950"/>
            <a:ext cx="4013200" cy="41719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base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base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base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base"/>
            <a:r>
              <a:rPr lang="en-US" strike="noStrike" noProof="1" smtClean="0"/>
              <a:t>Fifth level</a:t>
            </a:r>
            <a:endParaRPr lang="en-IN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None/>
              <a:defRPr/>
            </a:pPr>
            <a:endParaRPr kumimoji="1" lang="en-IN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>
          <a:outerShdw dist="107763" dir="2699999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/>
            <a:r>
              <a:rPr lang="en-US" altLang="x-none" dirty="0"/>
              <a:t>Click to edit Master title style</a:t>
            </a:r>
            <a:endParaRPr lang="en-US" altLang="x-none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885950"/>
            <a:ext cx="8178800" cy="417195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en-US" altLang="x-none" dirty="0"/>
              <a:t>Click to edit Master text styles</a:t>
            </a:r>
            <a:endParaRPr lang="en-US" altLang="x-none" dirty="0"/>
          </a:p>
          <a:p>
            <a:pPr lvl="1" indent="-285750"/>
            <a:r>
              <a:rPr lang="en-US" altLang="x-none" dirty="0"/>
              <a:t>Second level</a:t>
            </a:r>
            <a:endParaRPr lang="en-US" altLang="x-none" dirty="0"/>
          </a:p>
          <a:p>
            <a:pPr lvl="2" indent="-228600"/>
            <a:r>
              <a:rPr lang="en-US" altLang="x-none" dirty="0"/>
              <a:t>Third level</a:t>
            </a:r>
            <a:endParaRPr lang="en-US" altLang="x-none" dirty="0"/>
          </a:p>
          <a:p>
            <a:pPr lvl="3" indent="-228600"/>
            <a:r>
              <a:rPr lang="en-US" altLang="x-none" dirty="0"/>
              <a:t>Fourth level</a:t>
            </a:r>
            <a:endParaRPr lang="en-US" altLang="x-none" dirty="0"/>
          </a:p>
          <a:p>
            <a:pPr lvl="4" indent="-228600"/>
            <a:r>
              <a:rPr lang="en-US" altLang="x-none" dirty="0"/>
              <a:t>Fifth level</a:t>
            </a:r>
            <a:endParaRPr lang="en-US" altLang="x-none" dirty="0"/>
          </a:p>
        </p:txBody>
      </p:sp>
      <p:sp>
        <p:nvSpPr>
          <p:cNvPr id="1617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1800" y="622935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50000"/>
              </a:spcBef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2935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ctr">
              <a:spcBef>
                <a:spcPct val="50000"/>
              </a:spcBef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17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31000" y="622935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  <p:pic>
        <p:nvPicPr>
          <p:cNvPr id="1031" name="Picture 7" descr="A:\paint.GIF"/>
          <p:cNvPicPr>
            <a:picLocks noChangeAspect="1"/>
          </p:cNvPicPr>
          <p:nvPr/>
        </p:nvPicPr>
        <p:blipFill>
          <a:blip r:embed="rId12">
            <a:clrChange>
              <a:clrFrom>
                <a:srgbClr val="C0C0C0"/>
              </a:clrFrom>
              <a:clrTo>
                <a:srgbClr val="C0C0C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00" y="1314450"/>
            <a:ext cx="8229600" cy="3841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z"/>
        <a:defRPr kumimoji="1" sz="3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y"/>
        <a:defRPr kumimoji="1" sz="3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x"/>
        <a:defRPr kumimoji="1" sz="28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kumimoji="1" sz="2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>
          <a:outerShdw dist="107763" dir="2699999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/>
            <a:r>
              <a:rPr lang="en-US" altLang="x-none" dirty="0"/>
              <a:t>Click to edit Master title style</a:t>
            </a:r>
            <a:endParaRPr lang="en-US" altLang="x-none" dirty="0"/>
          </a:p>
        </p:txBody>
      </p:sp>
      <p:sp>
        <p:nvSpPr>
          <p:cNvPr id="2051" name="Rectangle 3"/>
          <p:cNvSpPr>
            <a:spLocks noGrp="1"/>
          </p:cNvSpPr>
          <p:nvPr>
            <p:ph type="body"/>
          </p:nvPr>
        </p:nvSpPr>
        <p:spPr>
          <a:xfrm>
            <a:off x="457200" y="1885950"/>
            <a:ext cx="8178800" cy="417195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en-US" altLang="x-none" dirty="0"/>
              <a:t>Click to edit Master text styles</a:t>
            </a:r>
            <a:endParaRPr lang="en-US" altLang="x-none" dirty="0"/>
          </a:p>
          <a:p>
            <a:pPr lvl="1" indent="-285750"/>
            <a:r>
              <a:rPr lang="en-US" altLang="x-none" dirty="0"/>
              <a:t>Second level</a:t>
            </a:r>
            <a:endParaRPr lang="en-US" altLang="x-none" dirty="0"/>
          </a:p>
          <a:p>
            <a:pPr lvl="2" indent="-228600"/>
            <a:r>
              <a:rPr lang="en-US" altLang="x-none" dirty="0"/>
              <a:t>Third level</a:t>
            </a:r>
            <a:endParaRPr lang="en-US" altLang="x-none" dirty="0"/>
          </a:p>
          <a:p>
            <a:pPr lvl="3" indent="-228600"/>
            <a:r>
              <a:rPr lang="en-US" altLang="x-none" dirty="0"/>
              <a:t>Fourth level</a:t>
            </a:r>
            <a:endParaRPr lang="en-US" altLang="x-none" dirty="0"/>
          </a:p>
          <a:p>
            <a:pPr lvl="4" indent="-228600"/>
            <a:r>
              <a:rPr lang="en-US" altLang="x-none" dirty="0"/>
              <a:t>Fifth level</a:t>
            </a:r>
            <a:endParaRPr lang="en-US" altLang="x-none" dirty="0"/>
          </a:p>
        </p:txBody>
      </p:sp>
      <p:sp>
        <p:nvSpPr>
          <p:cNvPr id="1617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1800" y="622935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50000"/>
              </a:spcBef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2935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ctr">
              <a:spcBef>
                <a:spcPct val="50000"/>
              </a:spcBef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17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31000" y="622935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lvl="0" fontAlgn="base">
              <a:spcBef>
                <a:spcPct val="50000"/>
              </a:spcBef>
            </a:pPr>
            <a:fld id="{9A0DB2DC-4C9A-4742-B13C-FB6460FD3503}" type="slidenum">
              <a:rPr lang="en-US" altLang="x-none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US" altLang="x-none" strike="noStrike" noProof="1" dirty="0"/>
          </a:p>
        </p:txBody>
      </p:sp>
      <p:pic>
        <p:nvPicPr>
          <p:cNvPr id="2055" name="Picture 7" descr="A:\paint.GIF"/>
          <p:cNvPicPr>
            <a:picLocks noChangeAspect="1"/>
          </p:cNvPicPr>
          <p:nvPr/>
        </p:nvPicPr>
        <p:blipFill>
          <a:blip r:embed="rId12">
            <a:clrChange>
              <a:clrFrom>
                <a:srgbClr val="C0C0C0"/>
              </a:clrFrom>
              <a:clrTo>
                <a:srgbClr val="C0C0C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4400" y="1314450"/>
            <a:ext cx="8229600" cy="38417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z"/>
        <a:defRPr kumimoji="1" sz="3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y"/>
        <a:defRPr kumimoji="1" sz="3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onotype Sorts" pitchFamily="2" charset="2"/>
        <a:buChar char="x"/>
        <a:defRPr kumimoji="1" sz="28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kumimoji="1" sz="2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kumimoji="1"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146" name="Rectangle 1"/>
          <p:cNvSpPr>
            <a:spLocks noGrp="1"/>
          </p:cNvSpPr>
          <p:nvPr>
            <p:ph type="title"/>
          </p:nvPr>
        </p:nvSpPr>
        <p:spPr>
          <a:xfrm>
            <a:off x="914400" y="733425"/>
            <a:ext cx="7720013" cy="127317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Requirements Analysis and Specification</a:t>
            </a:r>
            <a:endParaRPr lang="en-GB" altLang="zh-CN" sz="1600" dirty="0"/>
          </a:p>
        </p:txBody>
      </p:sp>
      <p:sp>
        <p:nvSpPr>
          <p:cNvPr id="6147" name="Text Box 2"/>
          <p:cNvSpPr txBox="1"/>
          <p:nvPr/>
        </p:nvSpPr>
        <p:spPr>
          <a:xfrm>
            <a:off x="1371600" y="2895600"/>
            <a:ext cx="6399213" cy="1751013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ctr" anchorCtr="0"/>
          <a:p>
            <a:pPr algn="ctr" defTabSz="914400" eaLnBrk="0" hangingPunct="0">
              <a:lnSpc>
                <a:spcPct val="85000"/>
              </a:lnSpc>
              <a:spcBef>
                <a:spcPts val="890"/>
              </a:spcBef>
              <a:tabLst>
                <a:tab pos="660400" algn="l"/>
                <a:tab pos="1524000" algn="l"/>
                <a:tab pos="2387600" algn="l"/>
                <a:tab pos="3251200" algn="l"/>
                <a:tab pos="4116705" algn="l"/>
                <a:tab pos="4980305" algn="l"/>
                <a:tab pos="5843905" algn="l"/>
              </a:tabLst>
            </a:pPr>
            <a:endParaRPr lang="en-US" altLang="x-none" sz="4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 sz="3600"/>
              <a:t>Requirement Gathering techniques</a:t>
            </a:r>
            <a:endParaRPr lang="en-US" altLang="en-GB" sz="3600"/>
          </a:p>
        </p:txBody>
      </p:sp>
      <p:sp>
        <p:nvSpPr>
          <p:cNvPr id="23554" name="Content Placeholder 2"/>
          <p:cNvSpPr>
            <a:spLocks noGrp="1"/>
          </p:cNvSpPr>
          <p:nvPr>
            <p:ph sz="half" idx="1"/>
          </p:nvPr>
        </p:nvSpPr>
        <p:spPr>
          <a:xfrm>
            <a:off x="566738" y="1509713"/>
            <a:ext cx="8402637" cy="4349750"/>
          </a:xfrm>
        </p:spPr>
        <p:txBody>
          <a:bodyPr anchor="t" anchorCtr="0"/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Interviews</a:t>
            </a:r>
            <a:r>
              <a:rPr kumimoji="1" lang="en-GB" altLang="en-US" sz="2000">
                <a:latin typeface="+mn-lt"/>
                <a:ea typeface="+mn-ea"/>
                <a:cs typeface="+mn-cs"/>
              </a:rPr>
              <a:t> 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: Most common method</a:t>
            </a:r>
            <a:endParaRPr kumimoji="1" lang="en-GB" altLang="en-US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Questionnaires </a:t>
            </a:r>
            <a:r>
              <a:rPr kumimoji="1" lang="en-US" altLang="en-GB" sz="2000" b="1">
                <a:latin typeface="+mn-lt"/>
                <a:ea typeface="+mn-ea"/>
                <a:cs typeface="+mn-cs"/>
              </a:rPr>
              <a:t>: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 collect information from a target population which is very large and in remote locations</a:t>
            </a:r>
            <a:endParaRPr kumimoji="1" lang="en-US" altLang="en-GB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Observations</a:t>
            </a:r>
            <a:r>
              <a:rPr kumimoji="1" lang="en-US" altLang="en-GB" sz="2000" b="1">
                <a:latin typeface="+mn-lt"/>
                <a:ea typeface="+mn-ea"/>
                <a:cs typeface="+mn-cs"/>
              </a:rPr>
              <a:t>: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 Take notes while user is doing a process.</a:t>
            </a:r>
            <a:endParaRPr kumimoji="1" lang="en-GB" altLang="en-US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Facilitated Workshops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:  bring a larger group on a common platform to discuss and reach agreements. They help to define cross-functional requirements for a product</a:t>
            </a:r>
            <a:endParaRPr kumimoji="1" lang="en-US" altLang="en-GB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JAD 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:JAD (Joint Application Development) is a methodology that involves the client or end user in the design and development of an application, through a succession of collaborative workshops called JAD sessions. </a:t>
            </a:r>
            <a:endParaRPr kumimoji="1" lang="en-US" altLang="en-GB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Brainstorming </a:t>
            </a:r>
            <a:r>
              <a:rPr kumimoji="1" lang="en-US" altLang="en-GB" sz="2000" b="1">
                <a:latin typeface="+mn-lt"/>
                <a:ea typeface="+mn-ea"/>
                <a:cs typeface="+mn-cs"/>
              </a:rPr>
              <a:t>:</a:t>
            </a:r>
            <a:r>
              <a:rPr kumimoji="1" lang="en-US" altLang="en-GB" sz="2000">
                <a:latin typeface="+mn-lt"/>
                <a:ea typeface="+mn-ea"/>
                <a:cs typeface="+mn-cs"/>
              </a:rPr>
              <a:t> It involves self-generated contribution of ideas by the group members around a specific issue, problem or requirement.</a:t>
            </a:r>
            <a:endParaRPr kumimoji="1" lang="en-US" altLang="en-GB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GB" altLang="en-US" sz="2000" b="1">
                <a:latin typeface="+mn-lt"/>
                <a:ea typeface="+mn-ea"/>
                <a:cs typeface="+mn-cs"/>
              </a:rPr>
              <a:t>Prototyping</a:t>
            </a:r>
            <a:endParaRPr kumimoji="1" lang="en-GB" altLang="en-US" sz="2000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US" altLang="en-GB" sz="2000" b="1">
                <a:latin typeface="+mn-lt"/>
                <a:ea typeface="+mn-ea"/>
                <a:cs typeface="+mn-cs"/>
              </a:rPr>
              <a:t>Existing system/</a:t>
            </a:r>
            <a:r>
              <a:rPr kumimoji="1" lang="en-GB" altLang="en-US" sz="2000" b="1">
                <a:latin typeface="+mn-lt"/>
                <a:ea typeface="+mn-ea"/>
                <a:cs typeface="+mn-cs"/>
              </a:rPr>
              <a:t>Documentation analysis</a:t>
            </a:r>
            <a:endParaRPr kumimoji="1" lang="en-GB" altLang="en-US" sz="2000" b="1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4578" name="Rectangle 1"/>
          <p:cNvSpPr>
            <a:spLocks noGrp="1"/>
          </p:cNvSpPr>
          <p:nvPr>
            <p:ph type="title"/>
          </p:nvPr>
        </p:nvSpPr>
        <p:spPr>
          <a:xfrm>
            <a:off x="406400" y="219075"/>
            <a:ext cx="7770813" cy="116046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Analysis of the Gathered Requirements</a:t>
            </a:r>
            <a:endParaRPr lang="en-GB" altLang="zh-CN" sz="3600" dirty="0"/>
          </a:p>
        </p:txBody>
      </p:sp>
      <p:sp>
        <p:nvSpPr>
          <p:cNvPr id="24579" name="Rectangle 2"/>
          <p:cNvSpPr>
            <a:spLocks noGrp="1"/>
          </p:cNvSpPr>
          <p:nvPr>
            <p:ph idx="1"/>
          </p:nvPr>
        </p:nvSpPr>
        <p:spPr>
          <a:xfrm>
            <a:off x="457200" y="1676400"/>
            <a:ext cx="8177213" cy="417036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/>
              <a:t>After gathering all the requirements: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analyze it: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>
                <a:solidFill>
                  <a:srgbClr val="000099"/>
                </a:solidFill>
              </a:rPr>
              <a:t>Clearly understand the user requirements,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spcBef>
                <a:spcPts val="625"/>
              </a:spcBef>
            </a:pPr>
            <a:r>
              <a:rPr lang="en-GB" altLang="zh-CN" dirty="0">
                <a:solidFill>
                  <a:srgbClr val="000099"/>
                </a:solidFill>
              </a:rPr>
              <a:t>Detect inconsistencies, ambiguities, and incompleteness.</a:t>
            </a:r>
            <a:endParaRPr lang="en-GB" altLang="zh-CN" dirty="0">
              <a:solidFill>
                <a:srgbClr val="000099"/>
              </a:solidFill>
            </a:endParaRPr>
          </a:p>
          <a:p>
            <a:pPr>
              <a:spcBef>
                <a:spcPts val="1000"/>
              </a:spcBef>
            </a:pPr>
            <a:r>
              <a:rPr lang="en-GB" altLang="zh-CN" dirty="0"/>
              <a:t>Incompleteness and inconsistencies: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resolved through further discussions with the end-users and the customers. </a:t>
            </a:r>
            <a:endParaRPr lang="en-GB" altLang="zh-C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662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Inconsistent requirement</a:t>
            </a:r>
            <a:endParaRPr lang="en-GB" altLang="zh-CN" dirty="0"/>
          </a:p>
        </p:txBody>
      </p:sp>
      <p:sp>
        <p:nvSpPr>
          <p:cNvPr id="2662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421188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>
                <a:solidFill>
                  <a:srgbClr val="000099"/>
                </a:solidFill>
              </a:rPr>
              <a:t>Some part of the  requirement: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 contradicts with some other part.</a:t>
            </a:r>
            <a:endParaRPr lang="en-GB" altLang="zh-CN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sz="4000" u="sng" dirty="0"/>
              <a:t>Example:</a:t>
            </a:r>
            <a:endParaRPr lang="en-GB" altLang="zh-CN" sz="4000" u="sng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One customer says  turn off  heater and open water shower  when   temperature &gt; 100  C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Another customer says  turn off  heater and turn ON cooler when  temperature &gt; 100   C </a:t>
            </a:r>
            <a:endParaRPr lang="en-GB" altLang="zh-C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867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Incomplete requirement</a:t>
            </a:r>
            <a:endParaRPr lang="en-GB" altLang="zh-CN" dirty="0"/>
          </a:p>
        </p:txBody>
      </p:sp>
      <p:sp>
        <p:nvSpPr>
          <p:cNvPr id="28675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200"/>
              </a:spcBef>
            </a:pPr>
            <a:r>
              <a:rPr lang="en-GB" altLang="zh-CN" sz="4000" dirty="0"/>
              <a:t>Some requirements have been omitted: </a:t>
            </a:r>
            <a:endParaRPr lang="en-GB" altLang="zh-CN" sz="4000" dirty="0"/>
          </a:p>
          <a:p>
            <a:pPr lvl="1">
              <a:spcBef>
                <a:spcPts val="175"/>
              </a:spcBef>
            </a:pPr>
            <a:r>
              <a:rPr lang="en-GB" altLang="zh-CN" sz="3600" dirty="0"/>
              <a:t>due to oversight.</a:t>
            </a:r>
            <a:endParaRPr lang="en-GB" altLang="zh-CN" sz="3600" dirty="0"/>
          </a:p>
          <a:p>
            <a:pPr>
              <a:spcBef>
                <a:spcPts val="200"/>
              </a:spcBef>
            </a:pPr>
            <a:r>
              <a:rPr lang="en-GB" altLang="zh-CN" sz="4000" u="sng" dirty="0"/>
              <a:t>Example:</a:t>
            </a:r>
            <a:endParaRPr lang="en-GB" altLang="zh-CN" sz="4000" u="sng" dirty="0"/>
          </a:p>
          <a:p>
            <a:pPr lvl="1">
              <a:spcBef>
                <a:spcPts val="175"/>
              </a:spcBef>
            </a:pPr>
            <a:r>
              <a:rPr lang="en-GB" altLang="zh-CN" dirty="0"/>
              <a:t>The analyst has not recorded: </a:t>
            </a:r>
            <a:br>
              <a:rPr lang="en-GB" altLang="zh-CN" dirty="0"/>
            </a:br>
            <a:r>
              <a:rPr lang="en-GB" altLang="zh-CN" dirty="0"/>
              <a:t>when temperature falls below 90 </a:t>
            </a:r>
            <a:r>
              <a:rPr lang="en-GB" altLang="zh-CN" sz="600" dirty="0"/>
              <a:t> </a:t>
            </a:r>
            <a:r>
              <a:rPr lang="en-GB" altLang="zh-CN" dirty="0"/>
              <a:t>C </a:t>
            </a:r>
            <a:endParaRPr lang="en-GB" altLang="zh-CN" dirty="0"/>
          </a:p>
          <a:p>
            <a:pPr lvl="2">
              <a:spcBef>
                <a:spcPts val="150"/>
              </a:spcBef>
            </a:pPr>
            <a:r>
              <a:rPr lang="en-GB" altLang="zh-CN" dirty="0"/>
              <a:t>heater should be turned ON</a:t>
            </a:r>
            <a:endParaRPr lang="en-GB" altLang="zh-CN" dirty="0"/>
          </a:p>
          <a:p>
            <a:pPr lvl="2">
              <a:spcBef>
                <a:spcPts val="150"/>
              </a:spcBef>
            </a:pPr>
            <a:r>
              <a:rPr lang="en-GB" altLang="zh-CN" dirty="0"/>
              <a:t>water shower turned OFF.</a:t>
            </a:r>
            <a:endParaRPr lang="en-GB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0722" name="Rectangle 1"/>
          <p:cNvSpPr>
            <a:spLocks noGrp="1"/>
          </p:cNvSpPr>
          <p:nvPr>
            <p:ph type="title"/>
          </p:nvPr>
        </p:nvSpPr>
        <p:spPr>
          <a:xfrm>
            <a:off x="285750" y="295275"/>
            <a:ext cx="8094663" cy="633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2400" dirty="0"/>
              <a:t>Analysis of the Gathered Requirements (CONT.) </a:t>
            </a:r>
            <a:r>
              <a:rPr lang="en-GB" altLang="zh-CN" sz="3600" dirty="0"/>
              <a:t>	</a:t>
            </a:r>
            <a:endParaRPr lang="en-GB" altLang="zh-CN" sz="3600" dirty="0"/>
          </a:p>
        </p:txBody>
      </p:sp>
      <p:sp>
        <p:nvSpPr>
          <p:cNvPr id="30723" name="Rectangle 2"/>
          <p:cNvSpPr>
            <a:spLocks noGrp="1"/>
          </p:cNvSpPr>
          <p:nvPr>
            <p:ph idx="1"/>
          </p:nvPr>
        </p:nvSpPr>
        <p:spPr>
          <a:xfrm>
            <a:off x="285750" y="714375"/>
            <a:ext cx="8429625" cy="5929313"/>
          </a:xfrm>
        </p:spPr>
        <p:txBody>
          <a:bodyPr vert="horz" wrap="square" lIns="18000" tIns="46800" rIns="18000" bIns="46800" anchor="t" anchorCtr="0"/>
          <a:p>
            <a:pPr algn="just">
              <a:spcBef>
                <a:spcPts val="800"/>
              </a:spcBef>
            </a:pPr>
            <a:r>
              <a:rPr lang="en-GB" altLang="zh-CN" sz="2300" b="1" dirty="0"/>
              <a:t>Requirements analysis involves:</a:t>
            </a:r>
            <a:endParaRPr lang="en-GB" altLang="zh-CN" sz="2300" b="1" dirty="0"/>
          </a:p>
          <a:p>
            <a:pPr lvl="1" algn="just">
              <a:spcBef>
                <a:spcPts val="725"/>
              </a:spcBef>
            </a:pPr>
            <a:r>
              <a:rPr lang="en-GB" altLang="zh-CN" sz="2300" dirty="0">
                <a:solidFill>
                  <a:srgbClr val="000099"/>
                </a:solidFill>
              </a:rPr>
              <a:t>obtaining a clear, in-depth understanding of the product to be developed,  </a:t>
            </a:r>
            <a:endParaRPr lang="en-GB" altLang="zh-CN" sz="2300" dirty="0">
              <a:solidFill>
                <a:srgbClr val="000099"/>
              </a:solidFill>
            </a:endParaRPr>
          </a:p>
          <a:p>
            <a:pPr lvl="1" algn="just">
              <a:spcBef>
                <a:spcPts val="725"/>
              </a:spcBef>
            </a:pPr>
            <a:r>
              <a:rPr lang="en-GB" altLang="zh-CN" sz="2300" dirty="0">
                <a:solidFill>
                  <a:srgbClr val="000099"/>
                </a:solidFill>
              </a:rPr>
              <a:t>remove all ambiguities and inconsistencies from  the initial customer perception of the problem.</a:t>
            </a:r>
            <a:endParaRPr lang="en-GB" altLang="zh-CN" sz="2300" dirty="0">
              <a:solidFill>
                <a:srgbClr val="000099"/>
              </a:solidFill>
            </a:endParaRPr>
          </a:p>
          <a:p>
            <a:pPr algn="just">
              <a:spcBef>
                <a:spcPts val="890"/>
              </a:spcBef>
            </a:pPr>
            <a:r>
              <a:rPr lang="en-GB" altLang="zh-CN" sz="2200" b="1" dirty="0"/>
              <a:t>It is quite difficult to obtain: </a:t>
            </a:r>
            <a:endParaRPr lang="en-GB" altLang="zh-CN" sz="2200" b="1" dirty="0"/>
          </a:p>
          <a:p>
            <a:pPr lvl="1" algn="just">
              <a:spcBef>
                <a:spcPts val="800"/>
              </a:spcBef>
            </a:pPr>
            <a:r>
              <a:rPr lang="en-GB" altLang="zh-CN" sz="2200" dirty="0"/>
              <a:t>a clear, in-depth understanding of the problem: </a:t>
            </a:r>
            <a:endParaRPr lang="en-GB" altLang="zh-CN" sz="2200" dirty="0"/>
          </a:p>
          <a:p>
            <a:pPr lvl="2" algn="just">
              <a:spcBef>
                <a:spcPts val="725"/>
              </a:spcBef>
            </a:pPr>
            <a:r>
              <a:rPr lang="en-GB" altLang="zh-CN" sz="2200" dirty="0"/>
              <a:t>especially if there is no working model of the problem.</a:t>
            </a:r>
            <a:endParaRPr lang="en-GB" altLang="zh-CN" sz="2200" dirty="0"/>
          </a:p>
          <a:p>
            <a:pPr algn="just">
              <a:spcBef>
                <a:spcPts val="800"/>
              </a:spcBef>
            </a:pPr>
            <a:r>
              <a:rPr lang="en-GB" altLang="zh-CN" sz="2200" b="1" dirty="0"/>
              <a:t>Experienced analysts take considerable time: </a:t>
            </a:r>
            <a:endParaRPr lang="en-GB" altLang="zh-CN" sz="2200" b="1" dirty="0"/>
          </a:p>
          <a:p>
            <a:pPr lvl="1" algn="just">
              <a:spcBef>
                <a:spcPts val="725"/>
              </a:spcBef>
            </a:pPr>
            <a:r>
              <a:rPr lang="en-GB" altLang="zh-CN" sz="2200" dirty="0"/>
              <a:t>to understand the exact requirements the customer has in his mind.</a:t>
            </a:r>
            <a:endParaRPr lang="en-GB" altLang="zh-CN" sz="2200" dirty="0"/>
          </a:p>
          <a:p>
            <a:pPr algn="just">
              <a:spcBef>
                <a:spcPts val="800"/>
              </a:spcBef>
            </a:pPr>
            <a:r>
              <a:rPr lang="en-GB" altLang="zh-CN" sz="2200" dirty="0"/>
              <a:t>Experienced systems analysts know - often as a result of painful experiences ---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>
                <a:solidFill>
                  <a:srgbClr val="A50021"/>
                </a:solidFill>
              </a:rPr>
              <a:t>without a clear understanding of the problem, it is impossible to develop a satisfactory system.</a:t>
            </a:r>
            <a:endParaRPr lang="en-GB" altLang="zh-CN" sz="2200" dirty="0"/>
          </a:p>
          <a:p>
            <a:pPr lvl="2">
              <a:spcBef>
                <a:spcPts val="725"/>
              </a:spcBef>
              <a:buNone/>
            </a:pPr>
            <a:endParaRPr lang="en-GB" altLang="zh-CN" sz="2000" dirty="0"/>
          </a:p>
          <a:p>
            <a:pPr lvl="1">
              <a:spcBef>
                <a:spcPts val="725"/>
              </a:spcBef>
            </a:pPr>
            <a:endParaRPr lang="en-GB" altLang="zh-CN" sz="22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2770" name="Rectangle 1"/>
          <p:cNvSpPr>
            <a:spLocks noGrp="1"/>
          </p:cNvSpPr>
          <p:nvPr>
            <p:ph type="title"/>
          </p:nvPr>
        </p:nvSpPr>
        <p:spPr>
          <a:xfrm>
            <a:off x="406400" y="219075"/>
            <a:ext cx="8737600" cy="566738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2400" dirty="0"/>
              <a:t>Analysis of the Gathered Requirements(CONT.)</a:t>
            </a:r>
            <a:endParaRPr lang="en-GB" altLang="zh-CN" sz="2400" dirty="0"/>
          </a:p>
        </p:txBody>
      </p:sp>
      <p:sp>
        <p:nvSpPr>
          <p:cNvPr id="32771" name="Rectangle 2"/>
          <p:cNvSpPr>
            <a:spLocks noGrp="1"/>
          </p:cNvSpPr>
          <p:nvPr>
            <p:ph idx="1"/>
          </p:nvPr>
        </p:nvSpPr>
        <p:spPr>
          <a:xfrm>
            <a:off x="285750" y="1000125"/>
            <a:ext cx="8170863" cy="4560888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400" dirty="0"/>
              <a:t>Several things about the project should be clearly understood by the analyst: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What is the problem?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Why is it important to solve the problem?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What are the possible solutions to the problem?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What complexities might arise while solving the problem?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sz="2400" dirty="0"/>
              <a:t>Some anomalies and inconsistencies can be very subtle: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escape even most experienced eyes.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If a formal model of the system is constructed, 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2">
              <a:spcBef>
                <a:spcPts val="6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many of the subtle anomalies and inconsistencies get detected.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481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Software Requirements Specification</a:t>
            </a:r>
            <a:endParaRPr lang="en-GB" altLang="zh-CN" sz="3600" dirty="0"/>
          </a:p>
        </p:txBody>
      </p:sp>
      <p:sp>
        <p:nvSpPr>
          <p:cNvPr id="34819" name="Rectangle 2"/>
          <p:cNvSpPr>
            <a:spLocks noGrp="1"/>
          </p:cNvSpPr>
          <p:nvPr>
            <p:ph idx="1"/>
          </p:nvPr>
        </p:nvSpPr>
        <p:spPr>
          <a:xfrm>
            <a:off x="457200" y="1428750"/>
            <a:ext cx="8178800" cy="4629150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2400" b="1" dirty="0"/>
              <a:t>Main aim of requirements specification:</a:t>
            </a:r>
            <a:endParaRPr lang="en-GB" altLang="zh-CN" sz="2400" b="1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systematically organize the requirements arrived during requirements analysis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document requirements properly.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endParaRPr lang="en-GB" altLang="zh-CN" sz="2400" dirty="0"/>
          </a:p>
          <a:p>
            <a:pPr>
              <a:spcBef>
                <a:spcPts val="800"/>
              </a:spcBef>
            </a:pPr>
            <a:r>
              <a:rPr lang="en-GB" altLang="zh-CN" sz="2400" dirty="0"/>
              <a:t>The SRS document is useful in various contexts: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statement of user needs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contract document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reference document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definition for implementation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6866" name="Rectangle 1"/>
          <p:cNvSpPr>
            <a:spLocks noGrp="1"/>
          </p:cNvSpPr>
          <p:nvPr>
            <p:ph type="title"/>
          </p:nvPr>
        </p:nvSpPr>
        <p:spPr>
          <a:xfrm>
            <a:off x="214313" y="228600"/>
            <a:ext cx="8715375" cy="84296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sz="2400" dirty="0"/>
              <a:t>Software Requirements Specification: A Contract Document</a:t>
            </a:r>
            <a:endParaRPr lang="en-GB" altLang="zh-CN" sz="2400" dirty="0"/>
          </a:p>
        </p:txBody>
      </p:sp>
      <p:sp>
        <p:nvSpPr>
          <p:cNvPr id="29698" name="Rectangle 2"/>
          <p:cNvSpPr>
            <a:spLocks noGrp="1" noChangeArrowheads="1"/>
          </p:cNvSpPr>
          <p:nvPr>
            <p:ph idx="1"/>
          </p:nvPr>
        </p:nvSpPr>
        <p:spPr>
          <a:xfrm>
            <a:off x="357188" y="1214438"/>
            <a:ext cx="8099425" cy="5643563"/>
          </a:xfrm>
        </p:spPr>
        <p:txBody>
          <a:bodyPr vert="horz" wrap="square" lIns="18000" tIns="46800" rIns="18000" bIns="4680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Requirements document is a reference document.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SRS document  is a contract between the development team and the customer.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ts val="725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y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ea"/>
              </a:rPr>
              <a:t>Once the SRS document is approved by the customer,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ea"/>
            </a:endParaRP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25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x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ea"/>
              </a:rPr>
              <a:t>any subsequent controversies are settled by referring the SRS document.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  <a:defRPr/>
            </a:pP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Once customer agrees to the SRS document: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ts val="725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y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ea"/>
              </a:rPr>
              <a:t>development team starts to develop the product according to the requirements recorded in the SRS document.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final product will be acceptable to the customer: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ts val="725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y"/>
              <a:defRPr/>
            </a:pPr>
            <a:r>
              <a:rPr kumimoji="1" lang="en-GB" sz="2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ea"/>
              </a:rPr>
              <a:t>as long as it satisfies all the requirements recorded in the SRS document. </a:t>
            </a:r>
            <a:endParaRPr kumimoji="1" lang="en-GB" sz="2200" b="0" i="0" u="none" strike="noStrike" kern="0" cap="none" spc="0" normalizeH="0" baseline="0" noProof="0" dirty="0" smtClean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ea"/>
            </a:endParaRPr>
          </a:p>
          <a:p>
            <a:pPr marL="1143000" marR="0" lvl="2" indent="-228600" algn="l" defTabSz="914400" rtl="0" eaLnBrk="0" fontAlgn="base" latinLnBrk="0" hangingPunct="0">
              <a:lnSpc>
                <a:spcPct val="100000"/>
              </a:lnSpc>
              <a:spcBef>
                <a:spcPts val="625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x"/>
              <a:defRPr/>
            </a:pPr>
            <a:endParaRPr kumimoji="1" lang="en-GB" sz="2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891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77152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SRS  Document </a:t>
            </a:r>
            <a:r>
              <a:rPr lang="en-GB" altLang="zh-CN" sz="1600" dirty="0"/>
              <a:t>(CONT.)</a:t>
            </a:r>
            <a:endParaRPr lang="en-GB" altLang="zh-CN" sz="1600" dirty="0"/>
          </a:p>
        </p:txBody>
      </p:sp>
      <p:sp>
        <p:nvSpPr>
          <p:cNvPr id="38915" name="Rectangle 2"/>
          <p:cNvSpPr>
            <a:spLocks noGrp="1"/>
          </p:cNvSpPr>
          <p:nvPr>
            <p:ph idx="1"/>
          </p:nvPr>
        </p:nvSpPr>
        <p:spPr>
          <a:xfrm>
            <a:off x="457200" y="1071563"/>
            <a:ext cx="8177213" cy="4851400"/>
          </a:xfrm>
        </p:spPr>
        <p:txBody>
          <a:bodyPr vert="horz" wrap="square" lIns="18000" tIns="46800" rIns="18000" bIns="46800" anchor="t" anchorCtr="0"/>
          <a:p>
            <a:pPr>
              <a:spcBef>
                <a:spcPts val="625"/>
              </a:spcBef>
            </a:pPr>
            <a:r>
              <a:rPr lang="en-GB" altLang="zh-CN" sz="2200" dirty="0"/>
              <a:t>The SRS document  is known as  </a:t>
            </a:r>
            <a:r>
              <a:rPr lang="en-GB" altLang="zh-CN" sz="2200" u="sng" dirty="0">
                <a:solidFill>
                  <a:srgbClr val="800000"/>
                </a:solidFill>
              </a:rPr>
              <a:t>black-box specification:  </a:t>
            </a:r>
            <a:endParaRPr lang="en-GB" altLang="zh-CN" sz="2200" u="sng" dirty="0">
              <a:solidFill>
                <a:srgbClr val="800000"/>
              </a:solidFill>
            </a:endParaRPr>
          </a:p>
          <a:p>
            <a:pPr lvl="1">
              <a:spcBef>
                <a:spcPts val="540"/>
              </a:spcBef>
            </a:pPr>
            <a:r>
              <a:rPr lang="en-GB" altLang="zh-CN" sz="2200" dirty="0"/>
              <a:t>the system is considered as a black box whose internal details are not known.</a:t>
            </a:r>
            <a:endParaRPr lang="en-GB" altLang="zh-CN" sz="2200" dirty="0"/>
          </a:p>
          <a:p>
            <a:pPr lvl="1">
              <a:spcBef>
                <a:spcPts val="540"/>
              </a:spcBef>
            </a:pPr>
            <a:r>
              <a:rPr lang="en-GB" altLang="zh-CN" sz="2200" dirty="0"/>
              <a:t>only its visible external (i.e. input/output) behavior is documented.</a:t>
            </a:r>
            <a:endParaRPr lang="en-GB" altLang="zh-CN" sz="2200" dirty="0"/>
          </a:p>
          <a:p>
            <a:pPr lvl="1">
              <a:spcBef>
                <a:spcPts val="540"/>
              </a:spcBef>
            </a:pPr>
            <a:endParaRPr lang="en-GB" altLang="zh-CN" sz="2000" dirty="0"/>
          </a:p>
          <a:p>
            <a:pPr lvl="1">
              <a:spcBef>
                <a:spcPts val="540"/>
              </a:spcBef>
            </a:pPr>
            <a:endParaRPr lang="en-GB" altLang="zh-CN" sz="2000" dirty="0"/>
          </a:p>
          <a:p>
            <a:pPr>
              <a:spcBef>
                <a:spcPts val="1000"/>
              </a:spcBef>
            </a:pPr>
            <a:endParaRPr lang="en-GB" altLang="zh-CN" sz="2000" dirty="0"/>
          </a:p>
          <a:p>
            <a:pPr>
              <a:spcBef>
                <a:spcPts val="1000"/>
              </a:spcBef>
            </a:pPr>
            <a:r>
              <a:rPr lang="en-GB" altLang="zh-CN" sz="2200" dirty="0"/>
              <a:t>SRS document concentrates on: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u="sng" dirty="0">
                <a:solidFill>
                  <a:srgbClr val="000099"/>
                </a:solidFill>
              </a:rPr>
              <a:t>what</a:t>
            </a:r>
            <a:r>
              <a:rPr lang="en-GB" altLang="zh-CN" sz="2200" dirty="0"/>
              <a:t> needs to be done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carefully avoids the solution (“</a:t>
            </a:r>
            <a:r>
              <a:rPr lang="en-GB" altLang="zh-CN" sz="2200" u="sng" dirty="0">
                <a:solidFill>
                  <a:srgbClr val="000099"/>
                </a:solidFill>
              </a:rPr>
              <a:t>how to do</a:t>
            </a:r>
            <a:r>
              <a:rPr lang="en-GB" altLang="zh-CN" sz="2200" dirty="0"/>
              <a:t>”) aspects.</a:t>
            </a:r>
            <a:endParaRPr lang="en-GB" altLang="zh-CN" sz="2200" dirty="0"/>
          </a:p>
          <a:p>
            <a:pPr>
              <a:spcBef>
                <a:spcPts val="1000"/>
              </a:spcBef>
            </a:pPr>
            <a:r>
              <a:rPr lang="en-GB" altLang="zh-CN" sz="2200" dirty="0"/>
              <a:t>The SRS document serves as a contract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between development team and the customer.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Should be carefully written</a:t>
            </a:r>
            <a:endParaRPr lang="en-GB" altLang="zh-CN" sz="2200" dirty="0"/>
          </a:p>
        </p:txBody>
      </p:sp>
      <p:sp>
        <p:nvSpPr>
          <p:cNvPr id="38916" name="AutoShape 3"/>
          <p:cNvSpPr/>
          <p:nvPr/>
        </p:nvSpPr>
        <p:spPr>
          <a:xfrm>
            <a:off x="3929063" y="2928938"/>
            <a:ext cx="1446212" cy="912812"/>
          </a:xfrm>
          <a:prstGeom prst="roundRect">
            <a:avLst>
              <a:gd name="adj" fmla="val 171"/>
            </a:avLst>
          </a:prstGeom>
          <a:solidFill>
            <a:srgbClr val="8BAE6C"/>
          </a:solidFill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 anchorCtr="0"/>
          <a:p>
            <a:pPr eaLnBrk="0" hangingPunct="0"/>
            <a:endParaRPr lang="en-IN" altLang="x-none" dirty="0">
              <a:latin typeface="Arial Black" panose="020B0A04020102020204" pitchFamily="34" charset="0"/>
            </a:endParaRPr>
          </a:p>
        </p:txBody>
      </p:sp>
      <p:sp>
        <p:nvSpPr>
          <p:cNvPr id="38917" name="Line 4"/>
          <p:cNvSpPr/>
          <p:nvPr/>
        </p:nvSpPr>
        <p:spPr>
          <a:xfrm>
            <a:off x="2928938" y="3143250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18" name="Line 5"/>
          <p:cNvSpPr/>
          <p:nvPr/>
        </p:nvSpPr>
        <p:spPr>
          <a:xfrm>
            <a:off x="2928938" y="3357563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19" name="Line 6"/>
          <p:cNvSpPr/>
          <p:nvPr/>
        </p:nvSpPr>
        <p:spPr>
          <a:xfrm>
            <a:off x="2928938" y="3571875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20" name="Line 7"/>
          <p:cNvSpPr/>
          <p:nvPr/>
        </p:nvSpPr>
        <p:spPr>
          <a:xfrm>
            <a:off x="5429250" y="3429000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21" name="Line 8"/>
          <p:cNvSpPr/>
          <p:nvPr/>
        </p:nvSpPr>
        <p:spPr>
          <a:xfrm>
            <a:off x="5429250" y="3214688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22" name="Line 9"/>
          <p:cNvSpPr/>
          <p:nvPr/>
        </p:nvSpPr>
        <p:spPr>
          <a:xfrm>
            <a:off x="5429250" y="3643313"/>
            <a:ext cx="838200" cy="0"/>
          </a:xfrm>
          <a:prstGeom prst="line">
            <a:avLst/>
          </a:prstGeom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38923" name="Text Box 10"/>
          <p:cNvSpPr txBox="1"/>
          <p:nvPr/>
        </p:nvSpPr>
        <p:spPr>
          <a:xfrm>
            <a:off x="4267200" y="4878388"/>
            <a:ext cx="684213" cy="639762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eaLnBrk="0" hangingPunct="0">
              <a:lnSpc>
                <a:spcPct val="85000"/>
              </a:lnSpc>
              <a:spcBef>
                <a:spcPts val="2015"/>
              </a:spcBef>
            </a:pPr>
            <a:r>
              <a:rPr lang="en-GB" altLang="zh-CN" sz="3600" dirty="0">
                <a:solidFill>
                  <a:srgbClr val="FFFFFF"/>
                </a:solidFill>
                <a:latin typeface="times" charset="0"/>
              </a:rPr>
              <a:t>S</a:t>
            </a:r>
            <a:endParaRPr lang="en-GB" altLang="zh-CN" sz="3600" dirty="0">
              <a:solidFill>
                <a:srgbClr val="FFFFFF"/>
              </a:solidFill>
              <a:latin typeface="times" charset="0"/>
            </a:endParaRPr>
          </a:p>
        </p:txBody>
      </p:sp>
      <p:sp>
        <p:nvSpPr>
          <p:cNvPr id="38924" name="Text Box 11"/>
          <p:cNvSpPr txBox="1"/>
          <p:nvPr/>
        </p:nvSpPr>
        <p:spPr>
          <a:xfrm>
            <a:off x="1571625" y="3143250"/>
            <a:ext cx="1293813" cy="700088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150"/>
              </a:spcBef>
              <a:tabLst>
                <a:tab pos="863600" algn="l"/>
              </a:tabLst>
            </a:pPr>
            <a:r>
              <a:rPr lang="en-US" altLang="en-GB" sz="2000" b="1" dirty="0">
                <a:latin typeface="times" charset="0"/>
              </a:rPr>
              <a:t>I/p</a:t>
            </a:r>
            <a:endParaRPr lang="en-US" altLang="en-GB" sz="2000" b="1" dirty="0">
              <a:latin typeface="times" charset="0"/>
            </a:endParaRPr>
          </a:p>
        </p:txBody>
      </p:sp>
      <p:sp>
        <p:nvSpPr>
          <p:cNvPr id="38925" name="Text Box 12"/>
          <p:cNvSpPr txBox="1"/>
          <p:nvPr/>
        </p:nvSpPr>
        <p:spPr>
          <a:xfrm>
            <a:off x="6500813" y="3143250"/>
            <a:ext cx="1447800" cy="700088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150"/>
              </a:spcBef>
              <a:tabLst>
                <a:tab pos="863600" algn="l"/>
                <a:tab pos="1447800" algn="l"/>
              </a:tabLst>
            </a:pPr>
            <a:r>
              <a:rPr lang="en-GB" altLang="zh-CN" sz="2000" b="1" dirty="0">
                <a:latin typeface="times" charset="0"/>
              </a:rPr>
              <a:t>O</a:t>
            </a:r>
            <a:r>
              <a:rPr lang="en-US" altLang="en-GB" sz="2000" b="1" dirty="0">
                <a:latin typeface="times" charset="0"/>
              </a:rPr>
              <a:t>/</a:t>
            </a:r>
            <a:r>
              <a:rPr lang="en-GB" altLang="zh-CN" sz="2000" b="1" dirty="0">
                <a:latin typeface="times" charset="0"/>
              </a:rPr>
              <a:t>p</a:t>
            </a:r>
            <a:endParaRPr lang="en-GB" altLang="zh-CN" sz="2000" b="1" dirty="0">
              <a:latin typeface="times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0962" name="Rectangle 1"/>
          <p:cNvSpPr>
            <a:spLocks noGrp="1"/>
          </p:cNvSpPr>
          <p:nvPr>
            <p:ph type="title"/>
          </p:nvPr>
        </p:nvSpPr>
        <p:spPr>
          <a:xfrm>
            <a:off x="406400" y="276225"/>
            <a:ext cx="7770813" cy="58102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2800" dirty="0"/>
              <a:t>Properties of a good SRS document</a:t>
            </a:r>
            <a:endParaRPr lang="en-GB" altLang="zh-CN" sz="2800" dirty="0"/>
          </a:p>
        </p:txBody>
      </p:sp>
      <p:sp>
        <p:nvSpPr>
          <p:cNvPr id="40963" name="Rectangle 2"/>
          <p:cNvSpPr>
            <a:spLocks noGrp="1"/>
          </p:cNvSpPr>
          <p:nvPr>
            <p:ph idx="1"/>
          </p:nvPr>
        </p:nvSpPr>
        <p:spPr>
          <a:xfrm>
            <a:off x="457200" y="1000125"/>
            <a:ext cx="8177213" cy="5500688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</a:pPr>
            <a:r>
              <a:rPr lang="en-GB" altLang="zh-CN" sz="2300" dirty="0"/>
              <a:t>It should be </a:t>
            </a:r>
            <a:r>
              <a:rPr lang="en-GB" altLang="zh-CN" sz="2300" b="1" dirty="0"/>
              <a:t>concise</a:t>
            </a:r>
            <a:r>
              <a:rPr lang="en-GB" altLang="zh-CN" sz="2300" dirty="0"/>
              <a:t> </a:t>
            </a:r>
            <a:endParaRPr lang="en-GB" altLang="zh-CN" sz="2300" dirty="0"/>
          </a:p>
          <a:p>
            <a:pPr lvl="1">
              <a:spcBef>
                <a:spcPct val="0"/>
              </a:spcBef>
            </a:pPr>
            <a:r>
              <a:rPr lang="en-GB" altLang="zh-CN" sz="2300" dirty="0"/>
              <a:t>and at the same time should not be  ambiguous. 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It should specify what the system must do</a:t>
            </a:r>
            <a:endParaRPr lang="en-GB" altLang="zh-CN" sz="2300" dirty="0"/>
          </a:p>
          <a:p>
            <a:pPr lvl="1">
              <a:spcBef>
                <a:spcPct val="0"/>
              </a:spcBef>
            </a:pPr>
            <a:r>
              <a:rPr lang="en-GB" altLang="zh-CN" sz="2300" dirty="0"/>
              <a:t>and not say how to do it. 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Easy to change., </a:t>
            </a:r>
            <a:endParaRPr lang="en-GB" altLang="zh-CN" sz="2300" dirty="0"/>
          </a:p>
          <a:p>
            <a:pPr lvl="1">
              <a:spcBef>
                <a:spcPct val="0"/>
              </a:spcBef>
            </a:pPr>
            <a:r>
              <a:rPr lang="en-GB" altLang="zh-CN" sz="2300" dirty="0"/>
              <a:t>i.e. it should be </a:t>
            </a:r>
            <a:r>
              <a:rPr lang="en-GB" altLang="zh-CN" sz="2300" b="1" dirty="0"/>
              <a:t>well-structured.</a:t>
            </a:r>
            <a:r>
              <a:rPr lang="en-GB" altLang="zh-CN" sz="2300" dirty="0"/>
              <a:t> 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It should be </a:t>
            </a:r>
            <a:r>
              <a:rPr lang="en-GB" altLang="zh-CN" sz="2300" b="1" dirty="0"/>
              <a:t>consistent.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It should be </a:t>
            </a:r>
            <a:r>
              <a:rPr lang="en-GB" altLang="zh-CN" sz="2300" b="1" dirty="0"/>
              <a:t>complete.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It should be </a:t>
            </a:r>
            <a:r>
              <a:rPr lang="en-GB" altLang="zh-CN" sz="2300" b="1" dirty="0"/>
              <a:t>traceable</a:t>
            </a:r>
            <a:r>
              <a:rPr lang="en-GB" altLang="zh-CN" sz="2300" dirty="0"/>
              <a:t> </a:t>
            </a:r>
            <a:endParaRPr lang="en-GB" altLang="zh-CN" sz="2300" dirty="0"/>
          </a:p>
          <a:p>
            <a:pPr lvl="1">
              <a:spcBef>
                <a:spcPct val="0"/>
              </a:spcBef>
              <a:spcAft>
                <a:spcPts val="1125"/>
              </a:spcAft>
            </a:pPr>
            <a:r>
              <a:rPr lang="en-GB" altLang="zh-CN" sz="2300" dirty="0"/>
              <a:t>you should be able to trace which part of the specification corresponds to which part  of the design and code, etc and vice versa.</a:t>
            </a:r>
            <a:endParaRPr lang="en-GB" altLang="zh-CN" sz="2300" dirty="0"/>
          </a:p>
          <a:p>
            <a:pPr>
              <a:spcBef>
                <a:spcPct val="0"/>
              </a:spcBef>
            </a:pPr>
            <a:r>
              <a:rPr lang="en-GB" altLang="zh-CN" sz="2300" dirty="0"/>
              <a:t>It should be </a:t>
            </a:r>
            <a:r>
              <a:rPr lang="en-GB" altLang="zh-CN" sz="2300" b="1" dirty="0"/>
              <a:t>verifiable</a:t>
            </a:r>
            <a:endParaRPr lang="en-GB" altLang="zh-CN" sz="2300" dirty="0"/>
          </a:p>
          <a:p>
            <a:pPr lvl="1">
              <a:spcBef>
                <a:spcPct val="0"/>
              </a:spcBef>
            </a:pPr>
            <a:r>
              <a:rPr lang="en-GB" altLang="zh-CN" sz="2300" dirty="0"/>
              <a:t>e.g. “system should be user friendly” is not verifiable</a:t>
            </a:r>
            <a:endParaRPr lang="en-GB" altLang="zh-CN" sz="2300" dirty="0"/>
          </a:p>
          <a:p>
            <a:pPr>
              <a:spcBef>
                <a:spcPct val="0"/>
              </a:spcBef>
            </a:pPr>
            <a:endParaRPr lang="en-GB" altLang="zh-CN" sz="2300" dirty="0"/>
          </a:p>
          <a:p>
            <a:pPr>
              <a:spcBef>
                <a:spcPct val="0"/>
              </a:spcBef>
            </a:pPr>
            <a:endParaRPr lang="en-GB" altLang="zh-CN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819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dirty="0"/>
              <a:t>Organization of this Lecture</a:t>
            </a:r>
            <a:endParaRPr lang="en-GB" altLang="zh-CN" dirty="0"/>
          </a:p>
        </p:txBody>
      </p:sp>
      <p:sp>
        <p:nvSpPr>
          <p:cNvPr id="8195" name="Rectangle 2"/>
          <p:cNvSpPr>
            <a:spLocks noGrp="1"/>
          </p:cNvSpPr>
          <p:nvPr>
            <p:ph idx="1"/>
          </p:nvPr>
        </p:nvSpPr>
        <p:spPr>
          <a:xfrm>
            <a:off x="457200" y="1752600"/>
            <a:ext cx="8177213" cy="4170363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</a:pPr>
            <a:r>
              <a:rPr lang="en-GB" altLang="zh-CN" sz="3200" dirty="0"/>
              <a:t>Introduction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Requirements analysis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Requirements specification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SRS document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Decision table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Decision tree</a:t>
            </a:r>
            <a:endParaRPr lang="en-GB" altLang="zh-CN" sz="3200" dirty="0"/>
          </a:p>
          <a:p>
            <a:pPr>
              <a:spcBef>
                <a:spcPct val="0"/>
              </a:spcBef>
            </a:pPr>
            <a:r>
              <a:rPr lang="en-GB" altLang="zh-CN" sz="3200" dirty="0"/>
              <a:t>Summary</a:t>
            </a:r>
            <a:endParaRPr lang="en-GB" altLang="zh-CN" sz="3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301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SRS Document </a:t>
            </a:r>
            <a:r>
              <a:rPr lang="en-GB" altLang="zh-CN" sz="1600" dirty="0"/>
              <a:t>(CONT.)</a:t>
            </a:r>
            <a:endParaRPr lang="en-GB" altLang="zh-CN" sz="1600" dirty="0"/>
          </a:p>
        </p:txBody>
      </p:sp>
      <p:sp>
        <p:nvSpPr>
          <p:cNvPr id="43011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/>
              <a:t>SRS document, normally contains three important parts:</a:t>
            </a:r>
            <a:endParaRPr lang="en-GB" altLang="zh-CN" sz="4000" dirty="0"/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functional requirements,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nonfunctional requirements,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constraints on the system.</a:t>
            </a:r>
            <a:endParaRPr lang="en-GB" altLang="zh-CN" sz="36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505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SRS Document </a:t>
            </a:r>
            <a:r>
              <a:rPr lang="en-GB" altLang="zh-CN" sz="1800" dirty="0"/>
              <a:t>(CONT.)</a:t>
            </a:r>
            <a:endParaRPr lang="en-GB" altLang="zh-CN" sz="1800" dirty="0"/>
          </a:p>
        </p:txBody>
      </p:sp>
      <p:sp>
        <p:nvSpPr>
          <p:cNvPr id="4505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1130" cy="4194810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/>
              <a:t>It is desirable  to consider every system:</a:t>
            </a:r>
            <a:endParaRPr lang="en-GB" altLang="zh-CN" dirty="0"/>
          </a:p>
          <a:p>
            <a:pPr lvl="1">
              <a:spcBef>
                <a:spcPts val="890"/>
              </a:spcBef>
            </a:pPr>
            <a:r>
              <a:rPr lang="en-GB" altLang="zh-CN" dirty="0"/>
              <a:t>performing a set of functions {fi}. </a:t>
            </a:r>
            <a:endParaRPr lang="en-GB" altLang="zh-CN" dirty="0"/>
          </a:p>
          <a:p>
            <a:pPr lvl="1">
              <a:spcBef>
                <a:spcPts val="890"/>
              </a:spcBef>
            </a:pPr>
            <a:r>
              <a:rPr lang="en-GB" altLang="zh-CN" dirty="0"/>
              <a:t>Each function fi considered as: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A50021"/>
                </a:solidFill>
              </a:rPr>
              <a:t>transforming a set of input data to corresponding  output data. </a:t>
            </a:r>
            <a:endParaRPr lang="en-GB" altLang="zh-CN" dirty="0">
              <a:solidFill>
                <a:srgbClr val="A50021"/>
              </a:solidFill>
            </a:endParaRPr>
          </a:p>
        </p:txBody>
      </p:sp>
      <p:sp>
        <p:nvSpPr>
          <p:cNvPr id="45060" name="Text Box 3"/>
          <p:cNvSpPr txBox="1"/>
          <p:nvPr/>
        </p:nvSpPr>
        <p:spPr>
          <a:xfrm>
            <a:off x="2546350" y="5119688"/>
            <a:ext cx="1522413" cy="365125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040"/>
              </a:spcBef>
              <a:tabLst>
                <a:tab pos="863600" algn="l"/>
                <a:tab pos="1447800" algn="l"/>
              </a:tabLst>
            </a:pPr>
            <a:r>
              <a:rPr lang="en-GB" altLang="zh-CN" sz="1800" b="1" dirty="0">
                <a:latin typeface="times" charset="0"/>
              </a:rPr>
              <a:t>Inp</a:t>
            </a:r>
            <a:endParaRPr lang="en-GB" altLang="zh-CN" sz="1800" b="1" dirty="0">
              <a:latin typeface="times" charset="0"/>
            </a:endParaRPr>
          </a:p>
        </p:txBody>
      </p:sp>
      <p:sp>
        <p:nvSpPr>
          <p:cNvPr id="45061" name="Text Box 4"/>
          <p:cNvSpPr txBox="1"/>
          <p:nvPr/>
        </p:nvSpPr>
        <p:spPr>
          <a:xfrm>
            <a:off x="5594350" y="5119688"/>
            <a:ext cx="1522413" cy="365125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040"/>
              </a:spcBef>
              <a:tabLst>
                <a:tab pos="863600" algn="l"/>
                <a:tab pos="1447800" algn="l"/>
              </a:tabLst>
            </a:pPr>
            <a:r>
              <a:rPr lang="en-GB" altLang="zh-CN" sz="1800" b="1" dirty="0">
                <a:latin typeface="times" charset="0"/>
              </a:rPr>
              <a:t>O</a:t>
            </a:r>
            <a:r>
              <a:rPr lang="en-US" altLang="en-GB" sz="1800" b="1" dirty="0">
                <a:latin typeface="times" charset="0"/>
              </a:rPr>
              <a:t>/</a:t>
            </a:r>
            <a:r>
              <a:rPr lang="en-GB" altLang="zh-CN" sz="1800" b="1" dirty="0">
                <a:latin typeface="times" charset="0"/>
              </a:rPr>
              <a:t>p</a:t>
            </a:r>
            <a:endParaRPr lang="en-GB" altLang="zh-CN" sz="1800" b="1" dirty="0">
              <a:latin typeface="times" charset="0"/>
            </a:endParaRPr>
          </a:p>
        </p:txBody>
      </p:sp>
      <p:sp>
        <p:nvSpPr>
          <p:cNvPr id="45062" name="Line 5"/>
          <p:cNvSpPr/>
          <p:nvPr/>
        </p:nvSpPr>
        <p:spPr>
          <a:xfrm>
            <a:off x="3841750" y="5348288"/>
            <a:ext cx="1752600" cy="0"/>
          </a:xfrm>
          <a:prstGeom prst="line">
            <a:avLst/>
          </a:prstGeom>
          <a:ln w="28440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45063" name="Text Box 6"/>
          <p:cNvSpPr txBox="1"/>
          <p:nvPr/>
        </p:nvSpPr>
        <p:spPr>
          <a:xfrm>
            <a:off x="4211955" y="5517515"/>
            <a:ext cx="1141413" cy="581025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915"/>
              </a:spcBef>
              <a:tabLst>
                <a:tab pos="863600" algn="l"/>
              </a:tabLst>
            </a:pPr>
            <a:endParaRPr lang="en-US" altLang="en-GB" sz="2800" b="1" dirty="0">
              <a:solidFill>
                <a:srgbClr val="000099"/>
              </a:solidFill>
              <a:latin typeface="times" charset="0"/>
            </a:endParaRPr>
          </a:p>
        </p:txBody>
      </p:sp>
      <p:sp>
        <p:nvSpPr>
          <p:cNvPr id="45064" name="Freeform 7"/>
          <p:cNvSpPr/>
          <p:nvPr/>
        </p:nvSpPr>
        <p:spPr>
          <a:xfrm>
            <a:off x="2381250" y="4948238"/>
            <a:ext cx="1427163" cy="865187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pathLst>
              <a:path w="3969" h="2409">
                <a:moveTo>
                  <a:pt x="3941" y="767"/>
                </a:moveTo>
                <a:cubicBezTo>
                  <a:pt x="3743" y="701"/>
                  <a:pt x="3566" y="639"/>
                  <a:pt x="3359" y="609"/>
                </a:cubicBezTo>
                <a:cubicBezTo>
                  <a:pt x="3275" y="582"/>
                  <a:pt x="3205" y="529"/>
                  <a:pt x="3121" y="503"/>
                </a:cubicBezTo>
                <a:cubicBezTo>
                  <a:pt x="2896" y="437"/>
                  <a:pt x="2610" y="419"/>
                  <a:pt x="2380" y="397"/>
                </a:cubicBezTo>
                <a:cubicBezTo>
                  <a:pt x="1935" y="287"/>
                  <a:pt x="1512" y="93"/>
                  <a:pt x="1057" y="0"/>
                </a:cubicBezTo>
                <a:cubicBezTo>
                  <a:pt x="731" y="26"/>
                  <a:pt x="488" y="110"/>
                  <a:pt x="184" y="212"/>
                </a:cubicBezTo>
                <a:cubicBezTo>
                  <a:pt x="109" y="322"/>
                  <a:pt x="39" y="406"/>
                  <a:pt x="0" y="529"/>
                </a:cubicBezTo>
                <a:cubicBezTo>
                  <a:pt x="17" y="789"/>
                  <a:pt x="25" y="992"/>
                  <a:pt x="52" y="1244"/>
                </a:cubicBezTo>
                <a:cubicBezTo>
                  <a:pt x="61" y="1332"/>
                  <a:pt x="48" y="1438"/>
                  <a:pt x="105" y="1508"/>
                </a:cubicBezTo>
                <a:cubicBezTo>
                  <a:pt x="184" y="1610"/>
                  <a:pt x="383" y="1627"/>
                  <a:pt x="502" y="1667"/>
                </a:cubicBezTo>
                <a:cubicBezTo>
                  <a:pt x="846" y="1782"/>
                  <a:pt x="1190" y="1896"/>
                  <a:pt x="1534" y="2011"/>
                </a:cubicBezTo>
                <a:cubicBezTo>
                  <a:pt x="1789" y="2095"/>
                  <a:pt x="2045" y="2165"/>
                  <a:pt x="2301" y="2249"/>
                </a:cubicBezTo>
                <a:cubicBezTo>
                  <a:pt x="2380" y="2275"/>
                  <a:pt x="2460" y="2302"/>
                  <a:pt x="2539" y="2328"/>
                </a:cubicBezTo>
                <a:cubicBezTo>
                  <a:pt x="2592" y="2346"/>
                  <a:pt x="2698" y="2381"/>
                  <a:pt x="2698" y="2381"/>
                </a:cubicBezTo>
                <a:cubicBezTo>
                  <a:pt x="2707" y="2355"/>
                  <a:pt x="2698" y="2311"/>
                  <a:pt x="2724" y="2302"/>
                </a:cubicBezTo>
                <a:cubicBezTo>
                  <a:pt x="2742" y="2293"/>
                  <a:pt x="2967" y="2372"/>
                  <a:pt x="2989" y="2381"/>
                </a:cubicBezTo>
                <a:cubicBezTo>
                  <a:pt x="3015" y="2390"/>
                  <a:pt x="3068" y="2408"/>
                  <a:pt x="3068" y="2408"/>
                </a:cubicBezTo>
                <a:cubicBezTo>
                  <a:pt x="3297" y="2333"/>
                  <a:pt x="3355" y="2143"/>
                  <a:pt x="3518" y="2090"/>
                </a:cubicBezTo>
                <a:cubicBezTo>
                  <a:pt x="3536" y="2064"/>
                  <a:pt x="3544" y="2033"/>
                  <a:pt x="3571" y="2011"/>
                </a:cubicBezTo>
                <a:cubicBezTo>
                  <a:pt x="3593" y="1993"/>
                  <a:pt x="3633" y="2002"/>
                  <a:pt x="3650" y="1984"/>
                </a:cubicBezTo>
                <a:cubicBezTo>
                  <a:pt x="3805" y="1830"/>
                  <a:pt x="3968" y="1490"/>
                  <a:pt x="3968" y="1270"/>
                </a:cubicBezTo>
                <a:lnTo>
                  <a:pt x="3941" y="767"/>
                </a:lnTo>
              </a:path>
            </a:pathLst>
          </a:custGeom>
          <a:noFill/>
          <a:ln w="38160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en-US"/>
          </a:p>
        </p:txBody>
      </p:sp>
      <p:sp>
        <p:nvSpPr>
          <p:cNvPr id="45065" name="Freeform 8"/>
          <p:cNvSpPr/>
          <p:nvPr/>
        </p:nvSpPr>
        <p:spPr>
          <a:xfrm>
            <a:off x="5562600" y="4976813"/>
            <a:ext cx="1538288" cy="665162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</a:cxnLst>
            <a:pathLst>
              <a:path w="4278" h="1853">
                <a:moveTo>
                  <a:pt x="0" y="635"/>
                </a:moveTo>
                <a:cubicBezTo>
                  <a:pt x="123" y="450"/>
                  <a:pt x="53" y="512"/>
                  <a:pt x="185" y="423"/>
                </a:cubicBezTo>
                <a:cubicBezTo>
                  <a:pt x="265" y="300"/>
                  <a:pt x="419" y="256"/>
                  <a:pt x="556" y="212"/>
                </a:cubicBezTo>
                <a:cubicBezTo>
                  <a:pt x="785" y="137"/>
                  <a:pt x="1010" y="57"/>
                  <a:pt x="1244" y="0"/>
                </a:cubicBezTo>
                <a:cubicBezTo>
                  <a:pt x="1539" y="31"/>
                  <a:pt x="1407" y="0"/>
                  <a:pt x="1640" y="79"/>
                </a:cubicBezTo>
                <a:cubicBezTo>
                  <a:pt x="1693" y="97"/>
                  <a:pt x="1799" y="132"/>
                  <a:pt x="1799" y="132"/>
                </a:cubicBezTo>
                <a:cubicBezTo>
                  <a:pt x="2209" y="115"/>
                  <a:pt x="2518" y="75"/>
                  <a:pt x="2910" y="106"/>
                </a:cubicBezTo>
                <a:cubicBezTo>
                  <a:pt x="3224" y="212"/>
                  <a:pt x="3519" y="304"/>
                  <a:pt x="3810" y="450"/>
                </a:cubicBezTo>
                <a:cubicBezTo>
                  <a:pt x="3916" y="503"/>
                  <a:pt x="4017" y="547"/>
                  <a:pt x="4128" y="582"/>
                </a:cubicBezTo>
                <a:cubicBezTo>
                  <a:pt x="4154" y="591"/>
                  <a:pt x="4207" y="609"/>
                  <a:pt x="4207" y="609"/>
                </a:cubicBezTo>
                <a:cubicBezTo>
                  <a:pt x="4277" y="825"/>
                  <a:pt x="4044" y="1089"/>
                  <a:pt x="3916" y="1244"/>
                </a:cubicBezTo>
                <a:cubicBezTo>
                  <a:pt x="3823" y="1354"/>
                  <a:pt x="3731" y="1429"/>
                  <a:pt x="3625" y="1535"/>
                </a:cubicBezTo>
                <a:cubicBezTo>
                  <a:pt x="3572" y="1588"/>
                  <a:pt x="3537" y="1671"/>
                  <a:pt x="3466" y="1693"/>
                </a:cubicBezTo>
                <a:cubicBezTo>
                  <a:pt x="3060" y="1830"/>
                  <a:pt x="2686" y="1808"/>
                  <a:pt x="2249" y="1826"/>
                </a:cubicBezTo>
                <a:cubicBezTo>
                  <a:pt x="2073" y="1834"/>
                  <a:pt x="1896" y="1843"/>
                  <a:pt x="1720" y="1852"/>
                </a:cubicBezTo>
                <a:cubicBezTo>
                  <a:pt x="1446" y="1843"/>
                  <a:pt x="1173" y="1843"/>
                  <a:pt x="900" y="1826"/>
                </a:cubicBezTo>
                <a:cubicBezTo>
                  <a:pt x="807" y="1821"/>
                  <a:pt x="661" y="1693"/>
                  <a:pt x="661" y="1693"/>
                </a:cubicBezTo>
                <a:cubicBezTo>
                  <a:pt x="591" y="1588"/>
                  <a:pt x="476" y="1499"/>
                  <a:pt x="370" y="1429"/>
                </a:cubicBezTo>
                <a:cubicBezTo>
                  <a:pt x="353" y="1402"/>
                  <a:pt x="340" y="1371"/>
                  <a:pt x="318" y="1349"/>
                </a:cubicBezTo>
                <a:cubicBezTo>
                  <a:pt x="269" y="1310"/>
                  <a:pt x="159" y="1244"/>
                  <a:pt x="159" y="1244"/>
                </a:cubicBezTo>
                <a:cubicBezTo>
                  <a:pt x="88" y="1032"/>
                  <a:pt x="26" y="855"/>
                  <a:pt x="0" y="635"/>
                </a:cubicBezTo>
              </a:path>
            </a:pathLst>
          </a:custGeom>
          <a:noFill/>
          <a:ln w="38160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7106" name="Rectangle 1"/>
          <p:cNvSpPr>
            <a:spLocks noGrp="1"/>
          </p:cNvSpPr>
          <p:nvPr>
            <p:ph type="title"/>
          </p:nvPr>
        </p:nvSpPr>
        <p:spPr>
          <a:xfrm>
            <a:off x="406400" y="163513"/>
            <a:ext cx="7770813" cy="127317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dirty="0"/>
              <a:t>Example: Functional Requirement</a:t>
            </a:r>
            <a:endParaRPr lang="en-GB" altLang="zh-CN" dirty="0"/>
          </a:p>
        </p:txBody>
      </p:sp>
      <p:sp>
        <p:nvSpPr>
          <p:cNvPr id="4710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u="sng" dirty="0"/>
              <a:t>F1: </a:t>
            </a:r>
            <a:r>
              <a:rPr lang="en-GB" altLang="zh-CN" sz="4000" dirty="0">
                <a:solidFill>
                  <a:srgbClr val="A50021"/>
                </a:solidFill>
              </a:rPr>
              <a:t>Search Book</a:t>
            </a:r>
            <a:endParaRPr lang="en-GB" altLang="zh-CN" sz="4000" dirty="0">
              <a:solidFill>
                <a:srgbClr val="A50021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/>
              <a:t>Input: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 an author’s name: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Output: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details of the author’s books and the locations of these books in the library.</a:t>
            </a:r>
            <a:endParaRPr lang="en-GB" altLang="zh-CN" dirty="0"/>
          </a:p>
        </p:txBody>
      </p:sp>
      <p:sp>
        <p:nvSpPr>
          <p:cNvPr id="47108" name="Text Box 3"/>
          <p:cNvSpPr txBox="1"/>
          <p:nvPr/>
        </p:nvSpPr>
        <p:spPr>
          <a:xfrm>
            <a:off x="2698750" y="4891088"/>
            <a:ext cx="1522413" cy="365125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040"/>
              </a:spcBef>
              <a:tabLst>
                <a:tab pos="863600" algn="l"/>
                <a:tab pos="1447800" algn="l"/>
              </a:tabLst>
            </a:pPr>
            <a:r>
              <a:rPr lang="en-GB" altLang="zh-CN" sz="1800" b="1" dirty="0">
                <a:latin typeface="times" charset="0"/>
                <a:sym typeface="+mn-ea"/>
              </a:rPr>
              <a:t>Inp</a:t>
            </a:r>
            <a:endParaRPr lang="en-GB" altLang="zh-CN" sz="1800" b="1" dirty="0">
              <a:latin typeface="times" charset="0"/>
            </a:endParaRPr>
          </a:p>
        </p:txBody>
      </p:sp>
      <p:sp>
        <p:nvSpPr>
          <p:cNvPr id="47109" name="Text Box 4"/>
          <p:cNvSpPr txBox="1"/>
          <p:nvPr/>
        </p:nvSpPr>
        <p:spPr>
          <a:xfrm>
            <a:off x="6113463" y="4945063"/>
            <a:ext cx="1522412" cy="365125"/>
          </a:xfrm>
          <a:prstGeom prst="rect">
            <a:avLst/>
          </a:prstGeom>
          <a:noFill/>
          <a:ln w="9525">
            <a:noFill/>
          </a:ln>
        </p:spPr>
        <p:txBody>
          <a:bodyPr lIns="18000" tIns="46800" rIns="18000" bIns="46800" anchor="t" anchorCtr="0"/>
          <a:p>
            <a:pPr defTabSz="914400" eaLnBrk="0" hangingPunct="0">
              <a:lnSpc>
                <a:spcPct val="85000"/>
              </a:lnSpc>
              <a:spcBef>
                <a:spcPts val="1040"/>
              </a:spcBef>
              <a:tabLst>
                <a:tab pos="863600" algn="l"/>
                <a:tab pos="1447800" algn="l"/>
              </a:tabLst>
            </a:pPr>
            <a:r>
              <a:rPr lang="en-GB" altLang="zh-CN" sz="1800" b="1" dirty="0">
                <a:latin typeface="times" charset="0"/>
                <a:sym typeface="+mn-ea"/>
              </a:rPr>
              <a:t>O</a:t>
            </a:r>
            <a:r>
              <a:rPr lang="en-US" altLang="en-GB" sz="1800" b="1" dirty="0">
                <a:latin typeface="times" charset="0"/>
                <a:sym typeface="+mn-ea"/>
              </a:rPr>
              <a:t>/</a:t>
            </a:r>
            <a:r>
              <a:rPr lang="en-GB" altLang="zh-CN" sz="1800" b="1" dirty="0">
                <a:latin typeface="times" charset="0"/>
                <a:sym typeface="+mn-ea"/>
              </a:rPr>
              <a:t>p</a:t>
            </a:r>
            <a:endParaRPr lang="en-GB" altLang="zh-CN" sz="1800" b="1" dirty="0">
              <a:latin typeface="times" charset="0"/>
            </a:endParaRPr>
          </a:p>
        </p:txBody>
      </p:sp>
      <p:sp>
        <p:nvSpPr>
          <p:cNvPr id="47110" name="Line 5"/>
          <p:cNvSpPr/>
          <p:nvPr/>
        </p:nvSpPr>
        <p:spPr>
          <a:xfrm>
            <a:off x="4222750" y="5119688"/>
            <a:ext cx="1752600" cy="0"/>
          </a:xfrm>
          <a:prstGeom prst="line">
            <a:avLst/>
          </a:prstGeom>
          <a:ln w="28440" cap="flat" cmpd="sng">
            <a:solidFill>
              <a:srgbClr val="003300"/>
            </a:solidFill>
            <a:prstDash val="solid"/>
            <a:round/>
            <a:headEnd type="none" w="med" len="med"/>
            <a:tailEnd type="triangle" w="lg" len="lg"/>
          </a:ln>
        </p:spPr>
      </p:sp>
      <p:sp>
        <p:nvSpPr>
          <p:cNvPr id="47112" name="Freeform 7"/>
          <p:cNvSpPr/>
          <p:nvPr/>
        </p:nvSpPr>
        <p:spPr>
          <a:xfrm>
            <a:off x="2578100" y="4773613"/>
            <a:ext cx="1427163" cy="865187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pathLst>
              <a:path w="3970" h="2408">
                <a:moveTo>
                  <a:pt x="3942" y="766"/>
                </a:moveTo>
                <a:cubicBezTo>
                  <a:pt x="3744" y="700"/>
                  <a:pt x="3567" y="638"/>
                  <a:pt x="3360" y="608"/>
                </a:cubicBezTo>
                <a:cubicBezTo>
                  <a:pt x="3276" y="581"/>
                  <a:pt x="3206" y="528"/>
                  <a:pt x="3122" y="502"/>
                </a:cubicBezTo>
                <a:cubicBezTo>
                  <a:pt x="2897" y="436"/>
                  <a:pt x="2611" y="418"/>
                  <a:pt x="2381" y="396"/>
                </a:cubicBezTo>
                <a:cubicBezTo>
                  <a:pt x="1936" y="286"/>
                  <a:pt x="1513" y="92"/>
                  <a:pt x="1058" y="0"/>
                </a:cubicBezTo>
                <a:cubicBezTo>
                  <a:pt x="732" y="25"/>
                  <a:pt x="489" y="109"/>
                  <a:pt x="185" y="211"/>
                </a:cubicBezTo>
                <a:cubicBezTo>
                  <a:pt x="110" y="321"/>
                  <a:pt x="40" y="405"/>
                  <a:pt x="0" y="528"/>
                </a:cubicBezTo>
                <a:cubicBezTo>
                  <a:pt x="18" y="788"/>
                  <a:pt x="26" y="991"/>
                  <a:pt x="53" y="1243"/>
                </a:cubicBezTo>
                <a:cubicBezTo>
                  <a:pt x="62" y="1331"/>
                  <a:pt x="49" y="1437"/>
                  <a:pt x="106" y="1507"/>
                </a:cubicBezTo>
                <a:cubicBezTo>
                  <a:pt x="185" y="1609"/>
                  <a:pt x="384" y="1626"/>
                  <a:pt x="503" y="1666"/>
                </a:cubicBezTo>
                <a:cubicBezTo>
                  <a:pt x="847" y="1781"/>
                  <a:pt x="1191" y="1895"/>
                  <a:pt x="1535" y="2010"/>
                </a:cubicBezTo>
                <a:cubicBezTo>
                  <a:pt x="1790" y="2094"/>
                  <a:pt x="2046" y="2164"/>
                  <a:pt x="2302" y="2248"/>
                </a:cubicBezTo>
                <a:cubicBezTo>
                  <a:pt x="2381" y="2274"/>
                  <a:pt x="2461" y="2301"/>
                  <a:pt x="2540" y="2327"/>
                </a:cubicBezTo>
                <a:cubicBezTo>
                  <a:pt x="2593" y="2345"/>
                  <a:pt x="2699" y="2380"/>
                  <a:pt x="2699" y="2380"/>
                </a:cubicBezTo>
                <a:cubicBezTo>
                  <a:pt x="2708" y="2354"/>
                  <a:pt x="2699" y="2310"/>
                  <a:pt x="2725" y="2301"/>
                </a:cubicBezTo>
                <a:cubicBezTo>
                  <a:pt x="2743" y="2292"/>
                  <a:pt x="2968" y="2371"/>
                  <a:pt x="2990" y="2380"/>
                </a:cubicBezTo>
                <a:cubicBezTo>
                  <a:pt x="3016" y="2389"/>
                  <a:pt x="3069" y="2407"/>
                  <a:pt x="3069" y="2407"/>
                </a:cubicBezTo>
                <a:cubicBezTo>
                  <a:pt x="3298" y="2332"/>
                  <a:pt x="3356" y="2142"/>
                  <a:pt x="3519" y="2089"/>
                </a:cubicBezTo>
                <a:cubicBezTo>
                  <a:pt x="3537" y="2063"/>
                  <a:pt x="3545" y="2032"/>
                  <a:pt x="3572" y="2010"/>
                </a:cubicBezTo>
                <a:cubicBezTo>
                  <a:pt x="3594" y="1992"/>
                  <a:pt x="3634" y="2001"/>
                  <a:pt x="3651" y="1983"/>
                </a:cubicBezTo>
                <a:cubicBezTo>
                  <a:pt x="3806" y="1829"/>
                  <a:pt x="3969" y="1489"/>
                  <a:pt x="3969" y="1269"/>
                </a:cubicBezTo>
                <a:lnTo>
                  <a:pt x="3942" y="766"/>
                </a:lnTo>
              </a:path>
            </a:pathLst>
          </a:custGeom>
          <a:noFill/>
          <a:ln w="38160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en-US"/>
          </a:p>
        </p:txBody>
      </p:sp>
      <p:sp>
        <p:nvSpPr>
          <p:cNvPr id="47113" name="Freeform 8"/>
          <p:cNvSpPr/>
          <p:nvPr/>
        </p:nvSpPr>
        <p:spPr>
          <a:xfrm>
            <a:off x="5943600" y="4795838"/>
            <a:ext cx="1538288" cy="665162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</a:cxnLst>
            <a:pathLst>
              <a:path w="4278" h="1853">
                <a:moveTo>
                  <a:pt x="0" y="635"/>
                </a:moveTo>
                <a:cubicBezTo>
                  <a:pt x="123" y="450"/>
                  <a:pt x="53" y="512"/>
                  <a:pt x="185" y="423"/>
                </a:cubicBezTo>
                <a:cubicBezTo>
                  <a:pt x="265" y="300"/>
                  <a:pt x="419" y="256"/>
                  <a:pt x="556" y="212"/>
                </a:cubicBezTo>
                <a:cubicBezTo>
                  <a:pt x="785" y="137"/>
                  <a:pt x="1010" y="57"/>
                  <a:pt x="1244" y="0"/>
                </a:cubicBezTo>
                <a:cubicBezTo>
                  <a:pt x="1539" y="31"/>
                  <a:pt x="1407" y="0"/>
                  <a:pt x="1640" y="79"/>
                </a:cubicBezTo>
                <a:cubicBezTo>
                  <a:pt x="1693" y="97"/>
                  <a:pt x="1799" y="132"/>
                  <a:pt x="1799" y="132"/>
                </a:cubicBezTo>
                <a:cubicBezTo>
                  <a:pt x="2209" y="115"/>
                  <a:pt x="2518" y="75"/>
                  <a:pt x="2910" y="106"/>
                </a:cubicBezTo>
                <a:cubicBezTo>
                  <a:pt x="3224" y="212"/>
                  <a:pt x="3519" y="304"/>
                  <a:pt x="3810" y="450"/>
                </a:cubicBezTo>
                <a:cubicBezTo>
                  <a:pt x="3916" y="503"/>
                  <a:pt x="4017" y="547"/>
                  <a:pt x="4128" y="582"/>
                </a:cubicBezTo>
                <a:cubicBezTo>
                  <a:pt x="4154" y="591"/>
                  <a:pt x="4207" y="609"/>
                  <a:pt x="4207" y="609"/>
                </a:cubicBezTo>
                <a:cubicBezTo>
                  <a:pt x="4277" y="825"/>
                  <a:pt x="4044" y="1089"/>
                  <a:pt x="3916" y="1244"/>
                </a:cubicBezTo>
                <a:cubicBezTo>
                  <a:pt x="3823" y="1354"/>
                  <a:pt x="3731" y="1429"/>
                  <a:pt x="3625" y="1535"/>
                </a:cubicBezTo>
                <a:cubicBezTo>
                  <a:pt x="3572" y="1588"/>
                  <a:pt x="3537" y="1671"/>
                  <a:pt x="3466" y="1693"/>
                </a:cubicBezTo>
                <a:cubicBezTo>
                  <a:pt x="3060" y="1830"/>
                  <a:pt x="2686" y="1808"/>
                  <a:pt x="2249" y="1826"/>
                </a:cubicBezTo>
                <a:cubicBezTo>
                  <a:pt x="2073" y="1834"/>
                  <a:pt x="1896" y="1843"/>
                  <a:pt x="1720" y="1852"/>
                </a:cubicBezTo>
                <a:cubicBezTo>
                  <a:pt x="1446" y="1843"/>
                  <a:pt x="1173" y="1843"/>
                  <a:pt x="900" y="1826"/>
                </a:cubicBezTo>
                <a:cubicBezTo>
                  <a:pt x="807" y="1821"/>
                  <a:pt x="661" y="1693"/>
                  <a:pt x="661" y="1693"/>
                </a:cubicBezTo>
                <a:cubicBezTo>
                  <a:pt x="591" y="1588"/>
                  <a:pt x="476" y="1499"/>
                  <a:pt x="370" y="1429"/>
                </a:cubicBezTo>
                <a:cubicBezTo>
                  <a:pt x="353" y="1402"/>
                  <a:pt x="340" y="1371"/>
                  <a:pt x="318" y="1349"/>
                </a:cubicBezTo>
                <a:cubicBezTo>
                  <a:pt x="269" y="1310"/>
                  <a:pt x="159" y="1244"/>
                  <a:pt x="159" y="1244"/>
                </a:cubicBezTo>
                <a:cubicBezTo>
                  <a:pt x="88" y="1032"/>
                  <a:pt x="26" y="855"/>
                  <a:pt x="0" y="635"/>
                </a:cubicBezTo>
              </a:path>
            </a:pathLst>
          </a:custGeom>
          <a:noFill/>
          <a:ln w="38160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9153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7163" y="398463"/>
            <a:ext cx="8893175" cy="621347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017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5017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77152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Functional Requirements</a:t>
            </a:r>
            <a:endParaRPr lang="en-GB" altLang="zh-CN" sz="3600" dirty="0"/>
          </a:p>
        </p:txBody>
      </p:sp>
      <p:sp>
        <p:nvSpPr>
          <p:cNvPr id="50179" name="Rectangle 2"/>
          <p:cNvSpPr>
            <a:spLocks noGrp="1"/>
          </p:cNvSpPr>
          <p:nvPr>
            <p:ph idx="1"/>
          </p:nvPr>
        </p:nvSpPr>
        <p:spPr>
          <a:xfrm>
            <a:off x="428625" y="1071563"/>
            <a:ext cx="8027988" cy="5286375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</a:pPr>
            <a:r>
              <a:rPr lang="en-GB" altLang="zh-CN" sz="2200" dirty="0"/>
              <a:t>Functional requirements describe: </a:t>
            </a:r>
            <a:endParaRPr lang="en-GB" altLang="zh-CN" sz="2200" dirty="0"/>
          </a:p>
          <a:p>
            <a:pPr lvl="1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A set of high-level requirements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Each high-level requirement: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takes in some data from the user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outputs some data to the user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Each high-level requirement: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might consist of a set of identifiable functions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endParaRPr lang="en-GB" altLang="zh-CN" sz="2200" dirty="0"/>
          </a:p>
          <a:p>
            <a:pPr>
              <a:spcBef>
                <a:spcPts val="800"/>
              </a:spcBef>
            </a:pPr>
            <a:r>
              <a:rPr lang="en-GB" altLang="zh-CN" sz="2200" dirty="0"/>
              <a:t>For each high-level requirement: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every function is described in terms of</a:t>
            </a:r>
            <a:endParaRPr lang="en-GB" altLang="zh-CN" sz="2200" dirty="0"/>
          </a:p>
          <a:p>
            <a:pPr lvl="2">
              <a:spcBef>
                <a:spcPts val="6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input data set 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ts val="6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output data set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ts val="6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processing required to obtain the output data set from the input data set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endParaRPr lang="en-GB" altLang="zh-CN" sz="22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5222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Nonfunctional Requirements</a:t>
            </a:r>
            <a:endParaRPr lang="en-GB" altLang="zh-CN" dirty="0"/>
          </a:p>
        </p:txBody>
      </p:sp>
      <p:sp>
        <p:nvSpPr>
          <p:cNvPr id="52227" name="Rectangle 2"/>
          <p:cNvSpPr>
            <a:spLocks noGrp="1"/>
          </p:cNvSpPr>
          <p:nvPr>
            <p:ph idx="1"/>
          </p:nvPr>
        </p:nvSpPr>
        <p:spPr>
          <a:xfrm>
            <a:off x="685800" y="13716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>
                <a:solidFill>
                  <a:srgbClr val="000099"/>
                </a:solidFill>
              </a:rPr>
              <a:t>Characteristics of the system which can not be expressed as functions</a:t>
            </a:r>
            <a:r>
              <a:rPr lang="en-GB" altLang="zh-CN" sz="4000" dirty="0"/>
              <a:t>: </a:t>
            </a:r>
            <a:endParaRPr lang="en-GB" altLang="zh-CN" sz="4000" dirty="0"/>
          </a:p>
          <a:p>
            <a:pPr lvl="2">
              <a:spcBef>
                <a:spcPts val="725"/>
              </a:spcBef>
            </a:pPr>
            <a:r>
              <a:rPr lang="en-GB" altLang="zh-CN" sz="3600" dirty="0"/>
              <a:t>maintainability</a:t>
            </a:r>
            <a:r>
              <a:rPr lang="en-GB" altLang="zh-CN" sz="3200" dirty="0"/>
              <a:t>, </a:t>
            </a:r>
            <a:endParaRPr lang="en-GB" altLang="zh-CN" sz="3200" dirty="0"/>
          </a:p>
          <a:p>
            <a:pPr lvl="2">
              <a:spcBef>
                <a:spcPts val="725"/>
              </a:spcBef>
            </a:pPr>
            <a:r>
              <a:rPr lang="en-GB" altLang="zh-CN" sz="3600" dirty="0"/>
              <a:t>portability, </a:t>
            </a:r>
            <a:endParaRPr lang="en-GB" altLang="zh-CN" sz="3600" dirty="0"/>
          </a:p>
          <a:p>
            <a:pPr lvl="2">
              <a:spcBef>
                <a:spcPts val="725"/>
              </a:spcBef>
            </a:pPr>
            <a:r>
              <a:rPr lang="en-GB" altLang="zh-CN" sz="3600" dirty="0"/>
              <a:t>usability, etc.  </a:t>
            </a:r>
            <a:endParaRPr lang="en-GB" altLang="zh-CN" sz="3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27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5427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dirty="0"/>
              <a:t>Nonfunctional Requirements</a:t>
            </a:r>
            <a:endParaRPr lang="en-GB" altLang="zh-CN" dirty="0"/>
          </a:p>
        </p:txBody>
      </p:sp>
      <p:sp>
        <p:nvSpPr>
          <p:cNvPr id="54275" name="Rectangle 2"/>
          <p:cNvSpPr>
            <a:spLocks noGrp="1"/>
          </p:cNvSpPr>
          <p:nvPr>
            <p:ph idx="1"/>
          </p:nvPr>
        </p:nvSpPr>
        <p:spPr>
          <a:xfrm>
            <a:off x="457200" y="1676400"/>
            <a:ext cx="8177213" cy="417036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dirty="0"/>
              <a:t>Nonfunctional requirements include: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reliability issues,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performance issues,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human-computer interface issues,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Interface with other external systems, 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security, maintainability, etc.</a:t>
            </a:r>
            <a:endParaRPr lang="en-GB" altLang="zh-CN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56322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913" y="447675"/>
            <a:ext cx="8699500" cy="6530975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57346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2563" y="87313"/>
            <a:ext cx="8375650" cy="6683375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 sz="3600"/>
              <a:t>Non functional requirements</a:t>
            </a:r>
            <a:endParaRPr lang="en-US" altLang="en-GB" sz="3600"/>
          </a:p>
        </p:txBody>
      </p:sp>
      <p:sp>
        <p:nvSpPr>
          <p:cNvPr id="58370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p>
            <a:r>
              <a:rPr lang="en-GB" altLang="en-US" sz="3200"/>
              <a:t>Execution qualities </a:t>
            </a:r>
            <a:r>
              <a:rPr lang="en-US" altLang="en-GB" sz="3200"/>
              <a:t>-</a:t>
            </a:r>
            <a:r>
              <a:rPr lang="en-GB" altLang="en-US" sz="3200"/>
              <a:t> such as safety, security and usability, which are observable during operation (at run time).</a:t>
            </a:r>
            <a:endParaRPr lang="en-GB" altLang="en-US" sz="3200"/>
          </a:p>
          <a:p>
            <a:r>
              <a:rPr lang="en-GB" altLang="en-US" sz="3200"/>
              <a:t>Evolution qualities, such as testability, maintainability, extensibility and scalability, which are embodied in the static structure of the system.</a:t>
            </a:r>
            <a:endParaRPr lang="en-GB" altLang="en-US"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242" name="Rectangle 1"/>
          <p:cNvSpPr>
            <a:spLocks noGrp="1"/>
          </p:cNvSpPr>
          <p:nvPr>
            <p:ph type="title"/>
          </p:nvPr>
        </p:nvSpPr>
        <p:spPr>
          <a:xfrm>
            <a:off x="406400" y="219075"/>
            <a:ext cx="7770813" cy="116046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Requirements Analysis and Specification</a:t>
            </a:r>
            <a:endParaRPr lang="en-GB" altLang="zh-CN" sz="3600" dirty="0"/>
          </a:p>
        </p:txBody>
      </p:sp>
      <p:sp>
        <p:nvSpPr>
          <p:cNvPr id="10243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Many projects fail: 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because they start  implementing the system: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A50021"/>
                </a:solidFill>
              </a:rPr>
              <a:t>without determining whether they are building what the customer  really wants.</a:t>
            </a:r>
            <a:endParaRPr lang="en-GB" altLang="zh-CN" sz="2400" dirty="0">
              <a:solidFill>
                <a:srgbClr val="A50021"/>
              </a:solidFill>
            </a:endParaRPr>
          </a:p>
          <a:p>
            <a:pPr lvl="1">
              <a:spcBef>
                <a:spcPts val="725"/>
              </a:spcBef>
              <a:buNone/>
            </a:pPr>
            <a:endParaRPr lang="en-GB" altLang="zh-CN" sz="2400" dirty="0">
              <a:solidFill>
                <a:srgbClr val="A50021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sz="2400" dirty="0"/>
              <a:t>It is important to learn: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requirements analysis and specification techniques thoroughly.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A50021"/>
              </a:solidFill>
            </a:endParaRPr>
          </a:p>
        </p:txBody>
      </p:sp>
      <p:sp>
        <p:nvSpPr>
          <p:cNvPr id="10244" name="Text Box 3"/>
          <p:cNvSpPr txBox="1"/>
          <p:nvPr/>
        </p:nvSpPr>
        <p:spPr>
          <a:xfrm>
            <a:off x="1524000" y="1905000"/>
            <a:ext cx="6094413" cy="295275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p>
            <a:pPr eaLnBrk="0" hangingPunct="0"/>
            <a:endParaRPr lang="en-IN" altLang="x-none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advTm="4096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3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5939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r="7466" b="6918"/>
          <a:stretch>
            <a:fillRect/>
          </a:stretch>
        </p:blipFill>
        <p:spPr>
          <a:xfrm>
            <a:off x="160338" y="320675"/>
            <a:ext cx="8842375" cy="637222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04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041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Constraints</a:t>
            </a:r>
            <a:endParaRPr lang="en-GB" altLang="zh-CN" dirty="0"/>
          </a:p>
        </p:txBody>
      </p:sp>
      <p:sp>
        <p:nvSpPr>
          <p:cNvPr id="6041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598988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dirty="0">
                <a:solidFill>
                  <a:srgbClr val="000099"/>
                </a:solidFill>
              </a:rPr>
              <a:t>Constraints describe things that the system should or should not do.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/>
              <a:t>For example, 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standards compliance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how fast the system can produce results </a:t>
            </a:r>
            <a:endParaRPr lang="en-GB" altLang="zh-CN" dirty="0"/>
          </a:p>
          <a:p>
            <a:pPr lvl="3">
              <a:spcBef>
                <a:spcPts val="625"/>
              </a:spcBef>
            </a:pPr>
            <a:r>
              <a:rPr lang="en-GB" altLang="zh-CN" sz="2800" dirty="0"/>
              <a:t>so that it does not overload another system to which it supplies data, etc.</a:t>
            </a:r>
            <a:endParaRPr lang="en-GB" altLang="zh-CN" sz="28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24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2466" name="Rectangle 1"/>
          <p:cNvSpPr>
            <a:spLocks noGrp="1"/>
          </p:cNvSpPr>
          <p:nvPr>
            <p:ph type="title"/>
          </p:nvPr>
        </p:nvSpPr>
        <p:spPr/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dirty="0"/>
              <a:t>Examples of constraints</a:t>
            </a:r>
            <a:endParaRPr lang="en-GB" altLang="zh-CN" dirty="0"/>
          </a:p>
        </p:txBody>
      </p:sp>
      <p:sp>
        <p:nvSpPr>
          <p:cNvPr id="62467" name="Rectangle 2"/>
          <p:cNvSpPr>
            <a:spLocks noGrp="1"/>
          </p:cNvSpPr>
          <p:nvPr>
            <p:ph sz="half" idx="1"/>
          </p:nvPr>
        </p:nvSpPr>
        <p:spPr>
          <a:xfrm>
            <a:off x="315913" y="1252538"/>
            <a:ext cx="8512175" cy="4171950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Hardware to be used,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>
              <a:spcBef>
                <a:spcPct val="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Operating system 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 lvl="1">
              <a:spcBef>
                <a:spcPct val="0"/>
              </a:spcBef>
            </a:pPr>
            <a:r>
              <a:rPr kumimoji="1" lang="en-GB" altLang="zh-CN" dirty="0">
                <a:latin typeface="+mn-lt"/>
              </a:rPr>
              <a:t>or DBMS to be used</a:t>
            </a:r>
            <a:endParaRPr kumimoji="1" lang="en-GB" altLang="zh-CN" dirty="0">
              <a:latin typeface="+mn-lt"/>
            </a:endParaRPr>
          </a:p>
          <a:p>
            <a:pPr>
              <a:spcBef>
                <a:spcPct val="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Capabilities of I/O devices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>
              <a:spcBef>
                <a:spcPct val="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Standards compliance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>
              <a:spcBef>
                <a:spcPct val="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Data representations 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 lvl="1">
              <a:spcBef>
                <a:spcPct val="0"/>
              </a:spcBef>
            </a:pPr>
            <a:r>
              <a:rPr kumimoji="1" lang="en-GB" altLang="zh-CN" dirty="0">
                <a:latin typeface="+mn-lt"/>
              </a:rPr>
              <a:t>by the interfaced system</a:t>
            </a:r>
            <a:endParaRPr kumimoji="1" lang="en-GB" altLang="zh-CN" dirty="0">
              <a:latin typeface="+mn-lt"/>
            </a:endParaRPr>
          </a:p>
        </p:txBody>
      </p:sp>
      <p:pic>
        <p:nvPicPr>
          <p:cNvPr id="62468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1"/>
          <a:srcRect l="3017"/>
          <a:stretch>
            <a:fillRect/>
          </a:stretch>
        </p:blipFill>
        <p:spPr>
          <a:xfrm>
            <a:off x="1701800" y="4302125"/>
            <a:ext cx="6134100" cy="253682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4514" name="Rectangle 1"/>
          <p:cNvSpPr>
            <a:spLocks noGrp="1"/>
          </p:cNvSpPr>
          <p:nvPr>
            <p:ph type="title"/>
          </p:nvPr>
        </p:nvSpPr>
        <p:spPr>
          <a:xfrm>
            <a:off x="406400" y="276225"/>
            <a:ext cx="7770813" cy="127317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Organization of the SRS Document</a:t>
            </a:r>
            <a:endParaRPr lang="en-GB" altLang="zh-CN" dirty="0"/>
          </a:p>
        </p:txBody>
      </p:sp>
      <p:sp>
        <p:nvSpPr>
          <p:cNvPr id="64515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/>
              <a:t>Introduction.</a:t>
            </a:r>
            <a:endParaRPr lang="en-GB" altLang="zh-CN" sz="4000" dirty="0"/>
          </a:p>
          <a:p>
            <a:pPr>
              <a:spcBef>
                <a:spcPts val="800"/>
              </a:spcBef>
            </a:pPr>
            <a:r>
              <a:rPr lang="en-GB" altLang="zh-CN" sz="4000" dirty="0"/>
              <a:t>Functional Requirements</a:t>
            </a:r>
            <a:endParaRPr lang="en-GB" altLang="zh-CN" sz="4000" dirty="0"/>
          </a:p>
          <a:p>
            <a:pPr>
              <a:spcBef>
                <a:spcPts val="800"/>
              </a:spcBef>
            </a:pPr>
            <a:r>
              <a:rPr lang="en-GB" altLang="zh-CN" sz="4000" dirty="0"/>
              <a:t>Nonfunctional Requirements</a:t>
            </a:r>
            <a:endParaRPr lang="en-GB" altLang="zh-CN" sz="4000" dirty="0"/>
          </a:p>
          <a:p>
            <a:pPr lvl="1">
              <a:spcBef>
                <a:spcPts val="725"/>
              </a:spcBef>
            </a:pPr>
            <a:r>
              <a:rPr lang="en-GB" altLang="zh-CN" sz="3600" dirty="0"/>
              <a:t>External interface requirements</a:t>
            </a:r>
            <a:endParaRPr lang="en-GB" altLang="zh-CN" sz="3600" dirty="0"/>
          </a:p>
          <a:p>
            <a:pPr lvl="1">
              <a:spcBef>
                <a:spcPts val="725"/>
              </a:spcBef>
            </a:pPr>
            <a:r>
              <a:rPr lang="en-GB" altLang="zh-CN" sz="3600" dirty="0"/>
              <a:t>Performance requirements</a:t>
            </a:r>
            <a:endParaRPr lang="en-GB" altLang="zh-CN" sz="3600" dirty="0"/>
          </a:p>
          <a:p>
            <a:pPr>
              <a:spcBef>
                <a:spcPts val="800"/>
              </a:spcBef>
            </a:pPr>
            <a:r>
              <a:rPr lang="en-GB" altLang="zh-CN" sz="4000" dirty="0"/>
              <a:t>Constraints</a:t>
            </a:r>
            <a:endParaRPr lang="en-GB" altLang="zh-CN" sz="4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56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6562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Example Functional Requirements</a:t>
            </a:r>
            <a:endParaRPr lang="en-GB" altLang="zh-CN" sz="3600" dirty="0"/>
          </a:p>
        </p:txBody>
      </p:sp>
      <p:sp>
        <p:nvSpPr>
          <p:cNvPr id="66563" name="Rectangle 2"/>
          <p:cNvSpPr>
            <a:spLocks noGrp="1"/>
          </p:cNvSpPr>
          <p:nvPr>
            <p:ph idx="1"/>
          </p:nvPr>
        </p:nvSpPr>
        <p:spPr>
          <a:xfrm>
            <a:off x="457200" y="1600200"/>
            <a:ext cx="8177213" cy="4741863"/>
          </a:xfrm>
        </p:spPr>
        <p:txBody>
          <a:bodyPr vert="horz" wrap="square" lIns="18000" tIns="46800" rIns="18000" bIns="46800" anchor="t" anchorCtr="0"/>
          <a:p>
            <a:pPr>
              <a:lnSpc>
                <a:spcPct val="76000"/>
              </a:lnSpc>
              <a:spcBef>
                <a:spcPct val="0"/>
              </a:spcBef>
            </a:pPr>
            <a:r>
              <a:rPr lang="en-GB" altLang="zh-CN" dirty="0"/>
              <a:t>List all functional requirements </a:t>
            </a:r>
            <a:endParaRPr lang="en-GB" altLang="zh-CN" dirty="0"/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dirty="0"/>
              <a:t>with proper numbering.</a:t>
            </a:r>
            <a:endParaRPr lang="en-GB" altLang="zh-CN" dirty="0"/>
          </a:p>
          <a:p>
            <a:pPr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Req. 1:</a:t>
            </a:r>
            <a:r>
              <a:rPr lang="en-GB" altLang="zh-CN" dirty="0">
                <a:solidFill>
                  <a:srgbClr val="A50021"/>
                </a:solidFill>
              </a:rPr>
              <a:t> </a:t>
            </a:r>
            <a:endParaRPr lang="en-GB" altLang="zh-CN" dirty="0">
              <a:solidFill>
                <a:srgbClr val="A50021"/>
              </a:solidFill>
            </a:endParaRPr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Once the user selects the “search” option, 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he is asked to enter the key words.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The system should output details of all books 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whose title or author name matches any of the key words entered.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lnSpc>
                <a:spcPct val="76000"/>
              </a:lnSpc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Details include: Title, Author Name, Publisher name, Year of Publication, ISBN Number, Catalog Number, Location in the Library.</a:t>
            </a:r>
            <a:endParaRPr lang="en-GB" altLang="zh-CN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6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6861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725"/>
              </a:spcBef>
            </a:pPr>
            <a:r>
              <a:rPr lang="en-GB" altLang="zh-CN" sz="3200" dirty="0"/>
              <a:t>Example Functional Requirements</a:t>
            </a:r>
            <a:endParaRPr lang="en-GB" altLang="zh-CN" sz="3200" dirty="0"/>
          </a:p>
        </p:txBody>
      </p:sp>
      <p:sp>
        <p:nvSpPr>
          <p:cNvPr id="68611" name="Rectangle 2"/>
          <p:cNvSpPr>
            <a:spLocks noGrp="1"/>
          </p:cNvSpPr>
          <p:nvPr>
            <p:ph idx="1"/>
          </p:nvPr>
        </p:nvSpPr>
        <p:spPr>
          <a:xfrm>
            <a:off x="685800" y="1524000"/>
            <a:ext cx="7770813" cy="4189413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Req. 2: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When the “renew” option is selected, 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the user is asked to enter his membership number and password.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After password validation,  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the list of the books borrowed by him are displayed.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The user can renew any of the books: </a:t>
            </a:r>
            <a:endParaRPr lang="en-GB" altLang="zh-CN" dirty="0">
              <a:solidFill>
                <a:srgbClr val="000099"/>
              </a:solidFill>
            </a:endParaRPr>
          </a:p>
          <a:p>
            <a:pPr lvl="2">
              <a:spcBef>
                <a:spcPct val="0"/>
              </a:spcBef>
            </a:pPr>
            <a:r>
              <a:rPr lang="en-GB" altLang="zh-CN" dirty="0">
                <a:solidFill>
                  <a:srgbClr val="000099"/>
                </a:solidFill>
              </a:rPr>
              <a:t>by clicking in the corresponding renew box.</a:t>
            </a:r>
            <a:endParaRPr lang="en-GB" altLang="zh-CN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06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065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Req. 1:</a:t>
            </a:r>
            <a:r>
              <a:rPr lang="en-GB" altLang="zh-CN" sz="2400" u="sng" dirty="0">
                <a:solidFill>
                  <a:srgbClr val="A50021"/>
                </a:solidFill>
              </a:rPr>
              <a:t> </a:t>
            </a:r>
            <a:endParaRPr lang="en-GB" altLang="zh-CN" sz="2400" u="sng" dirty="0">
              <a:solidFill>
                <a:srgbClr val="A50021"/>
              </a:solidFill>
            </a:endParaRPr>
          </a:p>
        </p:txBody>
      </p:sp>
      <p:sp>
        <p:nvSpPr>
          <p:cNvPr id="7065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692650"/>
          </a:xfrm>
        </p:spPr>
        <p:txBody>
          <a:bodyPr vert="horz" wrap="square" lIns="18000" tIns="46800" rIns="18000" bIns="46800" anchor="t" anchorCtr="0"/>
          <a:p>
            <a:pPr>
              <a:spcBef>
                <a:spcPct val="0"/>
              </a:spcBef>
            </a:pPr>
            <a:r>
              <a:rPr lang="en-GB" altLang="zh-CN" sz="2800" u="sng" dirty="0">
                <a:solidFill>
                  <a:srgbClr val="000099"/>
                </a:solidFill>
              </a:rPr>
              <a:t>R.1.1</a:t>
            </a:r>
            <a:r>
              <a:rPr lang="en-GB" altLang="zh-CN" sz="2800" dirty="0">
                <a:solidFill>
                  <a:srgbClr val="000099"/>
                </a:solidFill>
              </a:rPr>
              <a:t>: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Input:</a:t>
            </a:r>
            <a:r>
              <a:rPr lang="en-GB" altLang="zh-CN" sz="2400" dirty="0"/>
              <a:t> “search” option, </a:t>
            </a:r>
            <a:endParaRPr lang="en-GB" altLang="zh-CN" sz="2400" dirty="0"/>
          </a:p>
          <a:p>
            <a:pPr lvl="1">
              <a:spcBef>
                <a:spcPct val="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Output:</a:t>
            </a:r>
            <a:r>
              <a:rPr lang="en-GB" altLang="zh-CN" sz="2400" dirty="0"/>
              <a:t> user prompted to enter the key words. </a:t>
            </a:r>
            <a:endParaRPr lang="en-GB" altLang="zh-CN" sz="2400" dirty="0"/>
          </a:p>
          <a:p>
            <a:pPr>
              <a:spcBef>
                <a:spcPct val="0"/>
              </a:spcBef>
            </a:pPr>
            <a:r>
              <a:rPr lang="en-GB" altLang="zh-CN" sz="2800" u="sng" dirty="0">
                <a:solidFill>
                  <a:srgbClr val="000099"/>
                </a:solidFill>
              </a:rPr>
              <a:t>R1.2:</a:t>
            </a:r>
            <a:endParaRPr lang="en-GB" altLang="zh-CN" sz="2800" u="sng" dirty="0">
              <a:solidFill>
                <a:srgbClr val="000099"/>
              </a:solidFill>
            </a:endParaRPr>
          </a:p>
          <a:p>
            <a:pPr lvl="1">
              <a:spcBef>
                <a:spcPct val="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Input: </a:t>
            </a:r>
            <a:r>
              <a:rPr lang="en-GB" altLang="zh-CN" sz="2400" dirty="0"/>
              <a:t>key words</a:t>
            </a:r>
            <a:endParaRPr lang="en-GB" altLang="zh-CN" sz="2400" dirty="0"/>
          </a:p>
          <a:p>
            <a:pPr lvl="1">
              <a:spcBef>
                <a:spcPct val="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Output: </a:t>
            </a:r>
            <a:r>
              <a:rPr lang="en-GB" altLang="zh-CN" sz="2400" dirty="0"/>
              <a:t>Details of all books  whose title or author name matches any of the key words.</a:t>
            </a:r>
            <a:endParaRPr lang="en-GB" altLang="zh-CN" sz="2400" dirty="0"/>
          </a:p>
          <a:p>
            <a:pPr lvl="2">
              <a:spcBef>
                <a:spcPct val="0"/>
              </a:spcBef>
            </a:pPr>
            <a:r>
              <a:rPr lang="en-GB" altLang="zh-CN" sz="2000" dirty="0"/>
              <a:t>Details include: Title, Author Name, Publisher name, Year of Publication, ISBN Number, Catalog Number, Location in the Library.</a:t>
            </a:r>
            <a:endParaRPr lang="en-GB" altLang="zh-CN" sz="2000" dirty="0"/>
          </a:p>
          <a:p>
            <a:pPr lvl="1">
              <a:spcBef>
                <a:spcPct val="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Processing: </a:t>
            </a:r>
            <a:r>
              <a:rPr lang="en-GB" altLang="zh-CN" sz="2400" dirty="0"/>
              <a:t>Search the book list for the keywords</a:t>
            </a:r>
            <a:endParaRPr lang="en-GB" altLang="zh-CN" sz="24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27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270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Req. 2:</a:t>
            </a:r>
            <a:endParaRPr lang="en-GB" altLang="zh-CN" dirty="0"/>
          </a:p>
        </p:txBody>
      </p:sp>
      <p:sp>
        <p:nvSpPr>
          <p:cNvPr id="7270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767263"/>
          </a:xfrm>
        </p:spPr>
        <p:txBody>
          <a:bodyPr vert="horz" wrap="square" lIns="18000" tIns="46800" rIns="18000" bIns="46800" anchor="t" anchorCtr="0"/>
          <a:p>
            <a:pPr>
              <a:lnSpc>
                <a:spcPct val="76000"/>
              </a:lnSpc>
              <a:spcBef>
                <a:spcPct val="0"/>
              </a:spcBef>
            </a:pPr>
            <a:r>
              <a:rPr lang="en-GB" altLang="zh-CN" sz="3200" u="sng" dirty="0">
                <a:solidFill>
                  <a:srgbClr val="000099"/>
                </a:solidFill>
              </a:rPr>
              <a:t>R2.1:</a:t>
            </a:r>
            <a:endParaRPr lang="en-GB" altLang="zh-CN" sz="3200" u="sng" dirty="0">
              <a:solidFill>
                <a:srgbClr val="000099"/>
              </a:solidFill>
            </a:endParaRPr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Input: </a:t>
            </a:r>
            <a:r>
              <a:rPr lang="en-GB" altLang="zh-CN" sz="2800" dirty="0"/>
              <a:t>“renew” option selected,</a:t>
            </a:r>
            <a:r>
              <a:rPr lang="en-GB" altLang="zh-CN" sz="2800" dirty="0">
                <a:solidFill>
                  <a:srgbClr val="000099"/>
                </a:solidFill>
              </a:rPr>
              <a:t> 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Output:</a:t>
            </a:r>
            <a:r>
              <a:rPr lang="en-GB" altLang="zh-CN" sz="2400" dirty="0">
                <a:solidFill>
                  <a:srgbClr val="000099"/>
                </a:solidFill>
              </a:rPr>
              <a:t> </a:t>
            </a:r>
            <a:r>
              <a:rPr lang="en-GB" altLang="zh-CN" sz="2800" dirty="0">
                <a:solidFill>
                  <a:srgbClr val="000099"/>
                </a:solidFill>
              </a:rPr>
              <a:t> </a:t>
            </a:r>
            <a:r>
              <a:rPr lang="en-GB" altLang="zh-CN" sz="2800" dirty="0"/>
              <a:t>user</a:t>
            </a:r>
            <a:r>
              <a:rPr lang="en-GB" altLang="zh-CN" dirty="0"/>
              <a:t> </a:t>
            </a:r>
            <a:r>
              <a:rPr lang="en-GB" altLang="zh-CN" sz="2800" dirty="0"/>
              <a:t>prompted to enter his membership number and password.</a:t>
            </a:r>
            <a:r>
              <a:rPr lang="en-GB" altLang="zh-CN" sz="2800" dirty="0">
                <a:solidFill>
                  <a:srgbClr val="000099"/>
                </a:solidFill>
              </a:rPr>
              <a:t> 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>
              <a:lnSpc>
                <a:spcPct val="76000"/>
              </a:lnSpc>
              <a:spcBef>
                <a:spcPct val="0"/>
              </a:spcBef>
            </a:pPr>
            <a:r>
              <a:rPr lang="en-GB" altLang="zh-CN" sz="3200" u="sng" dirty="0">
                <a:solidFill>
                  <a:srgbClr val="000099"/>
                </a:solidFill>
              </a:rPr>
              <a:t>R2.2:</a:t>
            </a:r>
            <a:endParaRPr lang="en-GB" altLang="zh-CN" sz="3200" u="sng" dirty="0">
              <a:solidFill>
                <a:srgbClr val="000099"/>
              </a:solidFill>
            </a:endParaRPr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Input: </a:t>
            </a:r>
            <a:r>
              <a:rPr lang="en-GB" altLang="zh-CN" sz="2400" dirty="0"/>
              <a:t>membership number and password</a:t>
            </a:r>
            <a:endParaRPr lang="en-GB" altLang="zh-CN" sz="2400" dirty="0"/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Output:</a:t>
            </a:r>
            <a:r>
              <a:rPr lang="en-GB" altLang="zh-CN" sz="2400" dirty="0">
                <a:solidFill>
                  <a:srgbClr val="000099"/>
                </a:solidFill>
              </a:rPr>
              <a:t> 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2">
              <a:lnSpc>
                <a:spcPct val="76000"/>
              </a:lnSpc>
              <a:spcBef>
                <a:spcPct val="0"/>
              </a:spcBef>
            </a:pPr>
            <a:r>
              <a:rPr lang="en-GB" altLang="zh-CN" sz="2400" dirty="0"/>
              <a:t>list of the books borrowed by user</a:t>
            </a:r>
            <a:r>
              <a:rPr lang="en-GB" altLang="zh-CN" dirty="0"/>
              <a:t> </a:t>
            </a:r>
            <a:r>
              <a:rPr lang="en-GB" altLang="zh-CN" sz="2400" dirty="0"/>
              <a:t>are displayed. </a:t>
            </a:r>
            <a:r>
              <a:rPr lang="en-GB" altLang="zh-CN" sz="2000" dirty="0"/>
              <a:t>U</a:t>
            </a:r>
            <a:r>
              <a:rPr lang="en-GB" altLang="zh-CN" sz="2400" dirty="0"/>
              <a:t>ser prompted to enter books to be renewed or </a:t>
            </a:r>
            <a:endParaRPr lang="en-GB" altLang="zh-CN" sz="2400" dirty="0"/>
          </a:p>
          <a:p>
            <a:pPr lvl="2">
              <a:lnSpc>
                <a:spcPct val="76000"/>
              </a:lnSpc>
              <a:spcBef>
                <a:spcPct val="0"/>
              </a:spcBef>
            </a:pPr>
            <a:r>
              <a:rPr lang="en-GB" altLang="zh-CN" sz="2400" dirty="0"/>
              <a:t>user</a:t>
            </a:r>
            <a:r>
              <a:rPr lang="en-GB" altLang="zh-CN" sz="2000" dirty="0"/>
              <a:t> </a:t>
            </a:r>
            <a:r>
              <a:rPr lang="en-GB" altLang="zh-CN" sz="2400" dirty="0"/>
              <a:t>informed about bad password</a:t>
            </a:r>
            <a:endParaRPr lang="en-GB" altLang="zh-CN" sz="2400" dirty="0"/>
          </a:p>
          <a:p>
            <a:pPr lvl="1">
              <a:lnSpc>
                <a:spcPct val="76000"/>
              </a:lnSpc>
              <a:spcBef>
                <a:spcPct val="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Processing: </a:t>
            </a:r>
            <a:r>
              <a:rPr lang="en-GB" altLang="zh-CN" sz="2800" dirty="0"/>
              <a:t>Password validation,</a:t>
            </a:r>
            <a:r>
              <a:rPr lang="en-GB" altLang="zh-CN" sz="2400" dirty="0"/>
              <a:t> </a:t>
            </a:r>
            <a:r>
              <a:rPr lang="en-GB" altLang="zh-CN" sz="2800" dirty="0"/>
              <a:t>search books issued to the user from borrower list and display.</a:t>
            </a:r>
            <a:r>
              <a:rPr lang="en-GB" altLang="zh-CN" sz="3600" dirty="0">
                <a:solidFill>
                  <a:srgbClr val="000099"/>
                </a:solidFill>
              </a:rPr>
              <a:t>  </a:t>
            </a:r>
            <a:endParaRPr lang="en-GB" altLang="zh-CN" sz="36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475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475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Req. 2:</a:t>
            </a:r>
            <a:endParaRPr lang="en-GB" altLang="zh-CN" dirty="0"/>
          </a:p>
        </p:txBody>
      </p:sp>
      <p:sp>
        <p:nvSpPr>
          <p:cNvPr id="74755" name="Rectangle 2"/>
          <p:cNvSpPr>
            <a:spLocks noGrp="1"/>
          </p:cNvSpPr>
          <p:nvPr>
            <p:ph idx="1"/>
          </p:nvPr>
        </p:nvSpPr>
        <p:spPr/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u="sng" dirty="0">
                <a:solidFill>
                  <a:srgbClr val="000099"/>
                </a:solidFill>
              </a:rPr>
              <a:t>R2.3:</a:t>
            </a:r>
            <a:endParaRPr lang="en-GB" altLang="zh-CN" u="sng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Input: </a:t>
            </a:r>
            <a:r>
              <a:rPr lang="en-GB" altLang="zh-CN" dirty="0"/>
              <a:t>user choice for renewal of the books issued to him through mouse clicks in the corresponding renew box.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Output: </a:t>
            </a:r>
            <a:r>
              <a:rPr lang="en-GB" altLang="zh-CN" dirty="0"/>
              <a:t>Confirmation of the books renewed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Processing: </a:t>
            </a:r>
            <a:r>
              <a:rPr lang="en-GB" altLang="zh-CN" dirty="0"/>
              <a:t>Renew the books selected by the in the borrower list.</a:t>
            </a:r>
            <a:endParaRPr lang="en-GB" altLang="zh-CN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68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6802" name="Rectangle 1"/>
          <p:cNvSpPr>
            <a:spLocks noGrp="1"/>
          </p:cNvSpPr>
          <p:nvPr>
            <p:ph type="title"/>
          </p:nvPr>
        </p:nvSpPr>
        <p:spPr>
          <a:xfrm>
            <a:off x="406400" y="163513"/>
            <a:ext cx="7770813" cy="693737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sz="2800" dirty="0"/>
              <a:t>Examples of Bad SRS Documents</a:t>
            </a:r>
            <a:endParaRPr lang="en-GB" altLang="zh-CN" sz="2800" dirty="0"/>
          </a:p>
        </p:txBody>
      </p:sp>
      <p:sp>
        <p:nvSpPr>
          <p:cNvPr id="76803" name="Rectangle 2"/>
          <p:cNvSpPr>
            <a:spLocks noGrp="1"/>
          </p:cNvSpPr>
          <p:nvPr>
            <p:ph idx="1"/>
          </p:nvPr>
        </p:nvSpPr>
        <p:spPr>
          <a:xfrm>
            <a:off x="285750" y="1000125"/>
            <a:ext cx="8170863" cy="4560888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2400" b="1" u="sng" dirty="0"/>
              <a:t>Unstructured Specifications: </a:t>
            </a:r>
            <a:endParaRPr lang="en-GB" altLang="zh-CN" sz="2400" b="1" u="sng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Narrative essay --- one of the worst types of specification document: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Difficult to change,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difficult to be precise,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difficult to be unambiguous, 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scope for contradictions, etc.</a:t>
            </a:r>
            <a:endParaRPr lang="en-GB" altLang="zh-CN" sz="2400" dirty="0"/>
          </a:p>
          <a:p>
            <a:pPr>
              <a:spcBef>
                <a:spcPts val="1000"/>
              </a:spcBef>
            </a:pPr>
            <a:r>
              <a:rPr lang="en-GB" altLang="zh-CN" sz="2400" u="sng" dirty="0"/>
              <a:t>Noise: </a:t>
            </a:r>
            <a:endParaRPr lang="en-GB" altLang="zh-CN" sz="2400" u="sng" dirty="0"/>
          </a:p>
          <a:p>
            <a:pPr lvl="1">
              <a:spcBef>
                <a:spcPts val="540"/>
              </a:spcBef>
            </a:pPr>
            <a:r>
              <a:rPr lang="en-GB" altLang="zh-CN" sz="2400" dirty="0"/>
              <a:t>Presence of text containing information irrelevant to the problem.</a:t>
            </a:r>
            <a:endParaRPr lang="en-GB" altLang="zh-CN" sz="2400" dirty="0"/>
          </a:p>
          <a:p>
            <a:pPr>
              <a:spcBef>
                <a:spcPts val="1000"/>
              </a:spcBef>
            </a:pPr>
            <a:r>
              <a:rPr lang="en-GB" altLang="zh-CN" sz="2400" u="sng" dirty="0"/>
              <a:t>Silence:</a:t>
            </a:r>
            <a:endParaRPr lang="en-GB" altLang="zh-CN" sz="2400" u="sng" dirty="0"/>
          </a:p>
          <a:p>
            <a:pPr lvl="1">
              <a:spcBef>
                <a:spcPts val="540"/>
              </a:spcBef>
            </a:pPr>
            <a:r>
              <a:rPr lang="en-GB" altLang="zh-CN" sz="2400" dirty="0"/>
              <a:t>aspects  important to proper solution of the problem are omitted.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endParaRPr lang="en-GB" altLang="zh-CN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/>
              <a:t>Requirements ?</a:t>
            </a:r>
            <a:endParaRPr lang="en-US" altLang="en-GB"/>
          </a:p>
        </p:txBody>
      </p:sp>
      <p:sp>
        <p:nvSpPr>
          <p:cNvPr id="12290" name="Content Placeholder 2"/>
          <p:cNvSpPr>
            <a:spLocks noGrp="1"/>
          </p:cNvSpPr>
          <p:nvPr>
            <p:ph sz="half" idx="1"/>
          </p:nvPr>
        </p:nvSpPr>
        <p:spPr/>
        <p:txBody>
          <a:bodyPr anchor="t" anchorCtr="0"/>
          <a:p>
            <a:pPr>
              <a:buSzTx/>
            </a:pPr>
            <a:r>
              <a:rPr kumimoji="1" lang="en-US" altLang="en-GB">
                <a:latin typeface="+mn-lt"/>
                <a:ea typeface="+mn-ea"/>
                <a:cs typeface="+mn-cs"/>
              </a:rPr>
              <a:t>Being asked what you want out of a system is like being asked what you want out of life !</a:t>
            </a:r>
            <a:endParaRPr kumimoji="1" lang="en-US" altLang="en-GB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US" altLang="en-GB">
                <a:latin typeface="+mn-lt"/>
                <a:ea typeface="+mn-ea"/>
                <a:cs typeface="+mn-cs"/>
              </a:rPr>
              <a:t>Where do you start !</a:t>
            </a:r>
            <a:endParaRPr kumimoji="1" lang="en-US" altLang="en-GB">
              <a:latin typeface="+mn-lt"/>
              <a:ea typeface="+mn-ea"/>
              <a:cs typeface="+mn-cs"/>
            </a:endParaRPr>
          </a:p>
          <a:p>
            <a:pPr>
              <a:buSzTx/>
            </a:pPr>
            <a:r>
              <a:rPr kumimoji="1" lang="en-US" altLang="en-GB">
                <a:latin typeface="+mn-lt"/>
                <a:ea typeface="+mn-ea"/>
                <a:cs typeface="+mn-cs"/>
              </a:rPr>
              <a:t>What are the parameters !</a:t>
            </a:r>
            <a:endParaRPr kumimoji="1" lang="en-US" altLang="en-GB">
              <a:latin typeface="+mn-lt"/>
              <a:ea typeface="+mn-ea"/>
              <a:cs typeface="+mn-cs"/>
            </a:endParaRPr>
          </a:p>
        </p:txBody>
      </p:sp>
      <p:pic>
        <p:nvPicPr>
          <p:cNvPr id="12291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832350" y="1885950"/>
            <a:ext cx="3602038" cy="2017713"/>
          </a:xfrm>
        </p:spPr>
      </p:pic>
      <p:pic>
        <p:nvPicPr>
          <p:cNvPr id="12292" name="Picture 4"/>
          <p:cNvPicPr>
            <a:picLocks noChangeAspect="1"/>
          </p:cNvPicPr>
          <p:nvPr/>
        </p:nvPicPr>
        <p:blipFill>
          <a:blip r:embed="rId2"/>
          <a:srcRect r="17619"/>
          <a:stretch>
            <a:fillRect/>
          </a:stretch>
        </p:blipFill>
        <p:spPr>
          <a:xfrm>
            <a:off x="6457950" y="4168775"/>
            <a:ext cx="1765300" cy="217963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884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8850" name="Rectangle 1"/>
          <p:cNvSpPr>
            <a:spLocks noGrp="1"/>
          </p:cNvSpPr>
          <p:nvPr>
            <p:ph type="title"/>
          </p:nvPr>
        </p:nvSpPr>
        <p:spPr>
          <a:xfrm>
            <a:off x="406400" y="163513"/>
            <a:ext cx="7770813" cy="622300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sz="3200" dirty="0"/>
              <a:t>Examples of Bad SRS Documents</a:t>
            </a:r>
            <a:endParaRPr lang="en-GB" altLang="zh-CN" sz="3200" dirty="0"/>
          </a:p>
        </p:txBody>
      </p:sp>
      <p:sp>
        <p:nvSpPr>
          <p:cNvPr id="78851" name="Rectangle 2"/>
          <p:cNvSpPr>
            <a:spLocks noGrp="1"/>
          </p:cNvSpPr>
          <p:nvPr>
            <p:ph idx="1"/>
          </p:nvPr>
        </p:nvSpPr>
        <p:spPr>
          <a:xfrm>
            <a:off x="285750" y="786130"/>
            <a:ext cx="8572500" cy="5295900"/>
          </a:xfrm>
        </p:spPr>
        <p:txBody>
          <a:bodyPr vert="horz" wrap="square" lIns="18000" tIns="46800" rIns="18000" bIns="46800" anchor="t" anchorCtr="0"/>
          <a:p>
            <a:pPr>
              <a:spcBef>
                <a:spcPts val="625"/>
              </a:spcBef>
            </a:pPr>
            <a:r>
              <a:rPr lang="en-GB" altLang="zh-CN" sz="2000" u="sng" dirty="0"/>
              <a:t>Overspecification:</a:t>
            </a:r>
            <a:endParaRPr lang="en-GB" altLang="zh-CN" sz="2000" u="sng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Addressing “how to” aspects</a:t>
            </a:r>
            <a:endParaRPr lang="en-GB" altLang="zh-CN" sz="1900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For example, “Library member names should be stored in a sorted descending order”</a:t>
            </a:r>
            <a:endParaRPr lang="en-GB" altLang="zh-CN" sz="1900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Overspecification restricts the solution space for the designer.</a:t>
            </a:r>
            <a:endParaRPr lang="en-GB" altLang="zh-CN" sz="1900" dirty="0"/>
          </a:p>
          <a:p>
            <a:pPr>
              <a:spcBef>
                <a:spcPts val="625"/>
              </a:spcBef>
            </a:pPr>
            <a:r>
              <a:rPr lang="en-GB" altLang="zh-CN" sz="2000" u="sng" dirty="0"/>
              <a:t>Contradictions:</a:t>
            </a:r>
            <a:endParaRPr lang="en-GB" altLang="zh-CN" sz="2000" u="sng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Contradictions might arise </a:t>
            </a:r>
            <a:endParaRPr lang="en-GB" altLang="zh-CN" sz="1900" dirty="0"/>
          </a:p>
          <a:p>
            <a:pPr lvl="2">
              <a:spcBef>
                <a:spcPts val="465"/>
              </a:spcBef>
            </a:pPr>
            <a:r>
              <a:rPr lang="en-GB" altLang="zh-CN" sz="1900" dirty="0"/>
              <a:t>if the same thing  described at several places in different ways</a:t>
            </a:r>
            <a:r>
              <a:rPr lang="en-GB" altLang="zh-CN" sz="2000" dirty="0"/>
              <a:t>.</a:t>
            </a:r>
            <a:endParaRPr lang="en-GB" altLang="zh-CN" sz="2000" dirty="0"/>
          </a:p>
          <a:p>
            <a:pPr>
              <a:spcBef>
                <a:spcPts val="625"/>
              </a:spcBef>
            </a:pPr>
            <a:r>
              <a:rPr lang="en-GB" altLang="zh-CN" sz="2000" u="sng" dirty="0"/>
              <a:t>Ambiguity:</a:t>
            </a:r>
            <a:endParaRPr lang="en-GB" altLang="zh-CN" sz="2000" u="sng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Literary expressions</a:t>
            </a:r>
            <a:endParaRPr lang="en-GB" altLang="zh-CN" sz="1900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Unquantifiable aspects, e.g. “good user interface”</a:t>
            </a:r>
            <a:endParaRPr lang="en-GB" altLang="zh-CN" sz="1900" dirty="0"/>
          </a:p>
          <a:p>
            <a:pPr>
              <a:spcBef>
                <a:spcPts val="625"/>
              </a:spcBef>
            </a:pPr>
            <a:r>
              <a:rPr lang="en-GB" altLang="zh-CN" sz="2000" u="sng" dirty="0"/>
              <a:t>Forward References:</a:t>
            </a:r>
            <a:endParaRPr lang="en-GB" altLang="zh-CN" sz="2000" u="sng" dirty="0"/>
          </a:p>
          <a:p>
            <a:pPr lvl="1">
              <a:spcBef>
                <a:spcPts val="540"/>
              </a:spcBef>
            </a:pPr>
            <a:r>
              <a:rPr lang="en-GB" altLang="zh-CN" sz="1900" dirty="0"/>
              <a:t>References to aspects  of problem</a:t>
            </a:r>
            <a:endParaRPr lang="en-GB" altLang="zh-CN" sz="1900" dirty="0"/>
          </a:p>
          <a:p>
            <a:pPr lvl="2">
              <a:spcBef>
                <a:spcPts val="465"/>
              </a:spcBef>
            </a:pPr>
            <a:r>
              <a:rPr lang="en-GB" altLang="zh-CN" sz="1900" dirty="0"/>
              <a:t>defined only later on in the text.</a:t>
            </a:r>
            <a:endParaRPr lang="en-GB" altLang="zh-CN" sz="1900" dirty="0"/>
          </a:p>
          <a:p>
            <a:pPr>
              <a:spcBef>
                <a:spcPts val="625"/>
              </a:spcBef>
            </a:pPr>
            <a:r>
              <a:rPr lang="en-GB" altLang="zh-CN" sz="2000" u="sng" dirty="0"/>
              <a:t>Wishful Thinking:</a:t>
            </a:r>
            <a:endParaRPr lang="en-GB" altLang="zh-CN" sz="2000" u="sng" dirty="0"/>
          </a:p>
          <a:p>
            <a:pPr lvl="1">
              <a:spcBef>
                <a:spcPts val="540"/>
              </a:spcBef>
            </a:pPr>
            <a:r>
              <a:rPr lang="en-GB" altLang="zh-CN" sz="1800" dirty="0"/>
              <a:t>Descriptions of aspects </a:t>
            </a:r>
            <a:endParaRPr lang="en-GB" altLang="zh-CN" sz="1800" dirty="0"/>
          </a:p>
          <a:p>
            <a:pPr lvl="2">
              <a:spcBef>
                <a:spcPts val="465"/>
              </a:spcBef>
            </a:pPr>
            <a:r>
              <a:rPr lang="en-GB" altLang="zh-CN" sz="1800" dirty="0"/>
              <a:t>for which realistic solutions will be hard to find.</a:t>
            </a:r>
            <a:endParaRPr lang="en-GB" altLang="zh-CN" sz="1800" dirty="0"/>
          </a:p>
          <a:p>
            <a:pPr lvl="2">
              <a:spcBef>
                <a:spcPts val="465"/>
              </a:spcBef>
            </a:pPr>
            <a:endParaRPr lang="en-GB" altLang="zh-CN" sz="20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08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8089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725"/>
              </a:spcBef>
            </a:pPr>
            <a:r>
              <a:rPr lang="en-GB" altLang="zh-CN" sz="3200" dirty="0"/>
              <a:t>Representation of complex processing logic: </a:t>
            </a:r>
            <a:endParaRPr lang="en-GB" altLang="zh-CN" sz="3200" dirty="0"/>
          </a:p>
        </p:txBody>
      </p:sp>
      <p:sp>
        <p:nvSpPr>
          <p:cNvPr id="80899" name="Rectangle 2"/>
          <p:cNvSpPr>
            <a:spLocks noGrp="1"/>
          </p:cNvSpPr>
          <p:nvPr>
            <p:ph idx="1"/>
          </p:nvPr>
        </p:nvSpPr>
        <p:spPr/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4800" dirty="0"/>
              <a:t>Decision trees</a:t>
            </a:r>
            <a:endParaRPr lang="en-GB" altLang="zh-CN" sz="4800" dirty="0"/>
          </a:p>
          <a:p>
            <a:pPr>
              <a:spcBef>
                <a:spcPts val="1000"/>
              </a:spcBef>
            </a:pPr>
            <a:r>
              <a:rPr lang="en-GB" altLang="zh-CN" sz="4800" dirty="0"/>
              <a:t>Decision tables</a:t>
            </a:r>
            <a:endParaRPr lang="en-GB" altLang="zh-CN" sz="48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2945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/>
              <a:t>What is a D</a:t>
            </a:r>
            <a:r>
              <a:rPr lang="en-GB" altLang="en-US"/>
              <a:t>ecision tree</a:t>
            </a:r>
            <a:endParaRPr lang="en-GB" altLang="en-US"/>
          </a:p>
        </p:txBody>
      </p:sp>
      <p:sp>
        <p:nvSpPr>
          <p:cNvPr id="82946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p>
            <a:r>
              <a:rPr lang="en-GB" altLang="en-US"/>
              <a:t>A decision tree is a graph that uses a branching method to illustrate every possible outcome of a decision</a:t>
            </a:r>
            <a:endParaRPr lang="en-GB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39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8397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Decision Trees</a:t>
            </a:r>
            <a:endParaRPr lang="en-GB" altLang="zh-CN" sz="4400" dirty="0"/>
          </a:p>
        </p:txBody>
      </p:sp>
      <p:sp>
        <p:nvSpPr>
          <p:cNvPr id="83971" name="Rectangle 2"/>
          <p:cNvSpPr>
            <a:spLocks noGrp="1"/>
          </p:cNvSpPr>
          <p:nvPr>
            <p:ph idx="1"/>
          </p:nvPr>
        </p:nvSpPr>
        <p:spPr>
          <a:xfrm>
            <a:off x="285750" y="1285875"/>
            <a:ext cx="8348663" cy="4484688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400" dirty="0"/>
              <a:t>Decision trees: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edges of a decision tree represent conditions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leaf nodes represent actions to be performed.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1000"/>
              </a:spcBef>
            </a:pPr>
            <a:r>
              <a:rPr lang="en-GB" altLang="zh-CN" sz="2400" dirty="0"/>
              <a:t>A decision tree gives a graphic view of: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logic involved in decision making 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corresponding actions taken. 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  <a:buNone/>
            </a:pPr>
            <a:r>
              <a:rPr lang="en-GB" altLang="zh-CN" sz="2400" b="1" dirty="0">
                <a:solidFill>
                  <a:srgbClr val="000099"/>
                </a:solidFill>
              </a:rPr>
              <a:t>Example: LMS</a:t>
            </a:r>
            <a:endParaRPr lang="en-GB" altLang="zh-CN" sz="2400" b="1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sz="2400" dirty="0"/>
              <a:t>A Library Membership automation Software (LMS) should support the following three options: 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new member,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renewal,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cancel membership. </a:t>
            </a:r>
            <a:endParaRPr lang="en-GB" altLang="zh-CN" sz="2400" dirty="0"/>
          </a:p>
          <a:p>
            <a:pPr lvl="1">
              <a:spcBef>
                <a:spcPts val="725"/>
              </a:spcBef>
              <a:buNone/>
            </a:pPr>
            <a:endParaRPr lang="en-GB" altLang="zh-CN" sz="24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60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8601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540"/>
              </a:spcBef>
            </a:pPr>
            <a:r>
              <a:rPr lang="en-GB" altLang="zh-CN" dirty="0"/>
              <a:t>Example:  LMS</a:t>
            </a:r>
            <a:endParaRPr lang="en-GB" altLang="zh-CN" dirty="0"/>
          </a:p>
        </p:txBody>
      </p:sp>
      <p:sp>
        <p:nvSpPr>
          <p:cNvPr id="8601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76726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2400" dirty="0"/>
              <a:t>When the </a:t>
            </a:r>
            <a:r>
              <a:rPr lang="en-GB" altLang="zh-CN" sz="2400" u="sng" dirty="0">
                <a:solidFill>
                  <a:srgbClr val="000099"/>
                </a:solidFill>
              </a:rPr>
              <a:t>new member</a:t>
            </a:r>
            <a:r>
              <a:rPr lang="en-GB" altLang="zh-CN" sz="2400" dirty="0"/>
              <a:t> option is selected,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the software asks details about the member: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name,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address, </a:t>
            </a:r>
            <a:endParaRPr lang="en-GB" altLang="zh-CN" sz="2400" dirty="0"/>
          </a:p>
          <a:p>
            <a:pPr lvl="2">
              <a:spcBef>
                <a:spcPts val="625"/>
              </a:spcBef>
            </a:pPr>
            <a:r>
              <a:rPr lang="en-GB" altLang="zh-CN" sz="2400" dirty="0"/>
              <a:t>phone number, etc.</a:t>
            </a:r>
            <a:endParaRPr lang="en-GB" altLang="zh-CN" sz="2400" dirty="0"/>
          </a:p>
          <a:p>
            <a:pPr>
              <a:spcBef>
                <a:spcPts val="800"/>
              </a:spcBef>
            </a:pPr>
            <a:endParaRPr lang="en-GB" altLang="zh-CN" sz="2400" dirty="0"/>
          </a:p>
          <a:p>
            <a:pPr>
              <a:spcBef>
                <a:spcPts val="800"/>
              </a:spcBef>
            </a:pPr>
            <a:r>
              <a:rPr lang="en-GB" altLang="zh-CN" sz="2400" dirty="0"/>
              <a:t>If proper information is entered, 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a membership record for the member is created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a bill is printed for the annual membership charge plus the security deposit payable. </a:t>
            </a:r>
            <a:endParaRPr lang="en-GB" altLang="zh-CN" sz="2400" dirty="0"/>
          </a:p>
          <a:p>
            <a:pPr lvl="2">
              <a:spcBef>
                <a:spcPts val="625"/>
              </a:spcBef>
              <a:buNone/>
            </a:pPr>
            <a:endParaRPr lang="en-GB" altLang="zh-CN" sz="24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0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8806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Example</a:t>
            </a:r>
            <a:r>
              <a:rPr lang="en-GB" altLang="zh-CN" sz="1800" dirty="0"/>
              <a:t>(cont.)</a:t>
            </a:r>
            <a:endParaRPr lang="en-GB" altLang="zh-CN" sz="1800" dirty="0"/>
          </a:p>
        </p:txBody>
      </p:sp>
      <p:sp>
        <p:nvSpPr>
          <p:cNvPr id="88067" name="Rectangle 2"/>
          <p:cNvSpPr>
            <a:spLocks noGrp="1"/>
          </p:cNvSpPr>
          <p:nvPr>
            <p:ph idx="1"/>
          </p:nvPr>
        </p:nvSpPr>
        <p:spPr>
          <a:xfrm>
            <a:off x="457200" y="1600200"/>
            <a:ext cx="8177213" cy="417036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/>
              <a:t>If the </a:t>
            </a:r>
            <a:r>
              <a:rPr lang="en-GB" altLang="zh-CN" u="sng" dirty="0">
                <a:solidFill>
                  <a:srgbClr val="000099"/>
                </a:solidFill>
              </a:rPr>
              <a:t>renewal</a:t>
            </a:r>
            <a:r>
              <a:rPr lang="en-GB" altLang="zh-CN" dirty="0"/>
              <a:t> option is chosen, 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LMS asks the member's name and his membership number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checks whether  he is a valid member.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If the name represents a valid member, 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the membership expiry date  is updated and the annual membership bill is printed, 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otherwise an error message is displayed.</a:t>
            </a:r>
            <a:endParaRPr lang="en-GB" altLang="zh-CN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01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9011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Example</a:t>
            </a:r>
            <a:r>
              <a:rPr lang="en-GB" altLang="zh-CN" sz="1800" dirty="0"/>
              <a:t>(cont.)</a:t>
            </a:r>
            <a:endParaRPr lang="en-GB" altLang="zh-CN" sz="1800" dirty="0"/>
          </a:p>
        </p:txBody>
      </p:sp>
      <p:sp>
        <p:nvSpPr>
          <p:cNvPr id="90115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/>
              <a:t>If the </a:t>
            </a:r>
            <a:r>
              <a:rPr lang="en-GB" altLang="zh-CN" sz="4000" u="sng" dirty="0">
                <a:solidFill>
                  <a:srgbClr val="000099"/>
                </a:solidFill>
              </a:rPr>
              <a:t>cancel membership</a:t>
            </a:r>
            <a:r>
              <a:rPr lang="en-GB" altLang="zh-CN" sz="4000" dirty="0"/>
              <a:t> option is selected and the name of a valid member is entered, </a:t>
            </a:r>
            <a:endParaRPr lang="en-GB" altLang="zh-CN" sz="4000" dirty="0"/>
          </a:p>
          <a:p>
            <a:pPr lvl="1">
              <a:spcBef>
                <a:spcPts val="725"/>
              </a:spcBef>
            </a:pPr>
            <a:r>
              <a:rPr lang="en-GB" altLang="zh-CN" sz="3600" dirty="0"/>
              <a:t>the membership is cancelled, </a:t>
            </a:r>
            <a:endParaRPr lang="en-GB" altLang="zh-CN" sz="3600" dirty="0"/>
          </a:p>
          <a:p>
            <a:pPr lvl="1">
              <a:spcBef>
                <a:spcPts val="725"/>
              </a:spcBef>
            </a:pPr>
            <a:r>
              <a:rPr lang="en-GB" altLang="zh-CN" sz="3600" dirty="0"/>
              <a:t>a cheque for the balance amount due to the member is printed </a:t>
            </a:r>
            <a:endParaRPr lang="en-GB" altLang="zh-CN" sz="3600" dirty="0"/>
          </a:p>
          <a:p>
            <a:pPr lvl="1">
              <a:spcBef>
                <a:spcPts val="725"/>
              </a:spcBef>
            </a:pPr>
            <a:r>
              <a:rPr lang="en-GB" altLang="zh-CN" sz="3600" dirty="0"/>
              <a:t>the membership record is deleted.</a:t>
            </a:r>
            <a:endParaRPr lang="en-GB" altLang="zh-CN" sz="360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4209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94210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00" y="228600"/>
            <a:ext cx="8920163" cy="6599238"/>
          </a:xfrm>
          <a:ln>
            <a:solidFill>
              <a:schemeClr val="tx1"/>
            </a:solidFill>
            <a:miter/>
          </a:ln>
        </p:spPr>
      </p:pic>
      <p:sp>
        <p:nvSpPr>
          <p:cNvPr id="94211" name="Rectangle 4"/>
          <p:cNvSpPr/>
          <p:nvPr/>
        </p:nvSpPr>
        <p:spPr>
          <a:xfrm>
            <a:off x="4645025" y="476250"/>
            <a:ext cx="4175125" cy="1008063"/>
          </a:xfrm>
          <a:prstGeom prst="rect">
            <a:avLst/>
          </a:prstGeom>
          <a:solidFill>
            <a:srgbClr val="BFBFBF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40" tIns="45720" rIns="91440" bIns="45720" anchor="t" anchorCtr="0"/>
          <a:p>
            <a:pPr eaLnBrk="0" hangingPunct="0"/>
            <a:r>
              <a:rPr lang="en-US" altLang="en-GB">
                <a:latin typeface="Arial Black" panose="020B0A04020102020204" pitchFamily="34" charset="0"/>
              </a:rPr>
              <a:t>Student Information Management System</a:t>
            </a:r>
            <a:endParaRPr lang="en-US" altLang="en-GB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5233" name="Title 1"/>
          <p:cNvSpPr>
            <a:spLocks noGrp="1"/>
          </p:cNvSpPr>
          <p:nvPr>
            <p:ph type="title"/>
          </p:nvPr>
        </p:nvSpPr>
        <p:spPr>
          <a:xfrm>
            <a:off x="446088" y="130175"/>
            <a:ext cx="8356600" cy="1143000"/>
          </a:xfrm>
        </p:spPr>
        <p:txBody>
          <a:bodyPr anchor="b" anchorCtr="0"/>
          <a:p>
            <a:r>
              <a:rPr lang="en-US" altLang="en-GB" sz="3600"/>
              <a:t>Decision Tree as we understand</a:t>
            </a:r>
            <a:endParaRPr lang="en-US" altLang="en-GB" sz="3600"/>
          </a:p>
        </p:txBody>
      </p:sp>
      <p:pic>
        <p:nvPicPr>
          <p:cNvPr id="95234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275" y="1450975"/>
            <a:ext cx="8658225" cy="4767263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6257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5113" y="647700"/>
            <a:ext cx="8766175" cy="573087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314" name="Rectangle 1"/>
          <p:cNvSpPr>
            <a:spLocks noGrp="1"/>
          </p:cNvSpPr>
          <p:nvPr>
            <p:ph type="title"/>
          </p:nvPr>
        </p:nvSpPr>
        <p:spPr>
          <a:xfrm>
            <a:off x="406400" y="219075"/>
            <a:ext cx="7770813" cy="116046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Requirements Analysis and Specification</a:t>
            </a:r>
            <a:endParaRPr lang="en-GB" altLang="zh-CN" sz="3600" dirty="0"/>
          </a:p>
        </p:txBody>
      </p:sp>
      <p:sp>
        <p:nvSpPr>
          <p:cNvPr id="13315" name="Rectangle 2"/>
          <p:cNvSpPr>
            <a:spLocks noGrp="1"/>
          </p:cNvSpPr>
          <p:nvPr>
            <p:ph idx="1"/>
          </p:nvPr>
        </p:nvSpPr>
        <p:spPr>
          <a:xfrm>
            <a:off x="685800" y="13716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400" dirty="0"/>
              <a:t>Goals of requirements analysis and specification phase: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fully understand the user requirements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remove inconsistencies, anomalies, etc. from requirements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document requirements properly in an SRS document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sz="2400" dirty="0"/>
              <a:t>Consists of two distinct activities:</a:t>
            </a:r>
            <a:endParaRPr lang="en-GB" altLang="zh-CN" sz="2400" dirty="0"/>
          </a:p>
          <a:p>
            <a:pPr lvl="2">
              <a:spcBef>
                <a:spcPts val="8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Requirements Gathering and Analysis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2">
              <a:spcBef>
                <a:spcPts val="8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Specification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7281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GB" altLang="en-US"/>
              <a:t>Decision table</a:t>
            </a:r>
            <a:endParaRPr lang="en-GB" altLang="en-US"/>
          </a:p>
        </p:txBody>
      </p:sp>
      <p:sp>
        <p:nvSpPr>
          <p:cNvPr id="97282" name="Content Placeholder 2"/>
          <p:cNvSpPr>
            <a:spLocks noGrp="1"/>
          </p:cNvSpPr>
          <p:nvPr>
            <p:ph idx="1"/>
          </p:nvPr>
        </p:nvSpPr>
        <p:spPr>
          <a:xfrm>
            <a:off x="406400" y="1657350"/>
            <a:ext cx="8178800" cy="4171950"/>
          </a:xfrm>
        </p:spPr>
        <p:txBody>
          <a:bodyPr anchor="t" anchorCtr="0"/>
          <a:p>
            <a:r>
              <a:rPr lang="en-GB" altLang="en-US" sz="2800"/>
              <a:t>Decision tables are a concise visual representation for specifying which actions to perform depending on given conditions. </a:t>
            </a:r>
            <a:endParaRPr lang="en-GB" altLang="en-US" sz="2800"/>
          </a:p>
          <a:p>
            <a:r>
              <a:rPr lang="en-GB" altLang="en-US" sz="2800"/>
              <a:t>They are algorithms whose output is a set of actions. </a:t>
            </a:r>
            <a:endParaRPr lang="en-GB" altLang="en-US" sz="2800"/>
          </a:p>
          <a:p>
            <a:r>
              <a:rPr lang="en-GB" altLang="en-US" sz="2800"/>
              <a:t>The information expressed in decision tables could also be represented as decision trees or in a programming language as a series of if-then-else and switch-case statements.</a:t>
            </a:r>
            <a:endParaRPr lang="en-GB" altLang="en-US" sz="28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83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9830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Decision Table</a:t>
            </a:r>
            <a:endParaRPr lang="en-GB" altLang="zh-CN" sz="4400" dirty="0"/>
          </a:p>
        </p:txBody>
      </p:sp>
      <p:sp>
        <p:nvSpPr>
          <p:cNvPr id="9830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/>
              <a:t>Decision tables  specify: 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which variables are to be tested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what actions are to be taken if the conditions are true, 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the order in which decision making is performed.</a:t>
            </a:r>
            <a:endParaRPr lang="en-GB" altLang="zh-CN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035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035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90"/>
              </a:spcBef>
            </a:pPr>
            <a:r>
              <a:rPr lang="en-GB" altLang="zh-CN" sz="4800" dirty="0"/>
              <a:t>Decision Table</a:t>
            </a:r>
            <a:endParaRPr lang="en-GB" altLang="zh-CN" sz="4800" dirty="0"/>
          </a:p>
        </p:txBody>
      </p:sp>
      <p:sp>
        <p:nvSpPr>
          <p:cNvPr id="100355" name="Rectangle 2"/>
          <p:cNvSpPr>
            <a:spLocks noGrp="1"/>
          </p:cNvSpPr>
          <p:nvPr>
            <p:ph idx="1"/>
          </p:nvPr>
        </p:nvSpPr>
        <p:spPr>
          <a:xfrm>
            <a:off x="457200" y="1214438"/>
            <a:ext cx="8177213" cy="4632325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400" dirty="0"/>
              <a:t>A decision table shows in a tabular form:</a:t>
            </a:r>
            <a:endParaRPr lang="en-GB" altLang="zh-CN" sz="2400" dirty="0"/>
          </a:p>
          <a:p>
            <a:pPr lvl="1">
              <a:spcBef>
                <a:spcPts val="725"/>
              </a:spcBef>
            </a:pPr>
            <a:r>
              <a:rPr lang="en-GB" altLang="zh-CN" sz="2400" dirty="0"/>
              <a:t>processing logic and corresponding actions </a:t>
            </a:r>
            <a:endParaRPr lang="en-GB" altLang="zh-CN" sz="2400" dirty="0"/>
          </a:p>
          <a:p>
            <a:pPr>
              <a:spcBef>
                <a:spcPts val="10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Upper  rows of the table specify: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the variables or conditions to be evaluated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10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Lower rows specify: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the actions to be taken when the corresponding conditions are satisfied.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>
              <a:spcBef>
                <a:spcPts val="890"/>
              </a:spcBef>
            </a:pPr>
            <a:r>
              <a:rPr lang="en-GB" altLang="zh-CN" sz="2400" dirty="0"/>
              <a:t>In technical terminology, </a:t>
            </a:r>
            <a:endParaRPr lang="en-GB" altLang="zh-CN" sz="2400" dirty="0"/>
          </a:p>
          <a:p>
            <a:pPr lvl="1">
              <a:spcBef>
                <a:spcPts val="800"/>
              </a:spcBef>
            </a:pPr>
            <a:r>
              <a:rPr lang="en-GB" altLang="zh-CN" sz="2400" dirty="0"/>
              <a:t>a column of the table is called a </a:t>
            </a:r>
            <a:r>
              <a:rPr lang="en-GB" altLang="zh-CN" sz="2400" u="sng" dirty="0">
                <a:solidFill>
                  <a:srgbClr val="000099"/>
                </a:solidFill>
              </a:rPr>
              <a:t>rule</a:t>
            </a:r>
            <a:r>
              <a:rPr lang="en-GB" altLang="zh-CN" sz="2400" dirty="0">
                <a:solidFill>
                  <a:srgbClr val="000099"/>
                </a:solidFill>
              </a:rPr>
              <a:t>: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800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A rule implies: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2">
              <a:spcBef>
                <a:spcPts val="725"/>
              </a:spcBef>
            </a:pPr>
            <a:r>
              <a:rPr lang="en-GB" altLang="zh-CN" sz="2400" dirty="0">
                <a:solidFill>
                  <a:srgbClr val="000099"/>
                </a:solidFill>
              </a:rPr>
              <a:t>if a condition is true, then execute the corresponding action.</a:t>
            </a:r>
            <a:endParaRPr lang="en-GB" altLang="zh-CN" sz="24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4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01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0350" y="1311275"/>
            <a:ext cx="8623300" cy="3346450"/>
          </a:xfrm>
        </p:spPr>
      </p:pic>
      <p:sp>
        <p:nvSpPr>
          <p:cNvPr id="102402" name="Text Box 4"/>
          <p:cNvSpPr txBox="1"/>
          <p:nvPr/>
        </p:nvSpPr>
        <p:spPr>
          <a:xfrm>
            <a:off x="374650" y="5113338"/>
            <a:ext cx="8229600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en-GB" sz="2000" i="1">
                <a:latin typeface="Arial Black" panose="020B0A04020102020204" pitchFamily="34" charset="0"/>
              </a:rPr>
              <a:t>Upper rows - conditions</a:t>
            </a:r>
            <a:endParaRPr lang="en-US" altLang="en-GB" sz="2000" i="1">
              <a:latin typeface="Arial Black" panose="020B0A04020102020204" pitchFamily="34" charset="0"/>
            </a:endParaRPr>
          </a:p>
          <a:p>
            <a:r>
              <a:rPr lang="en-US" altLang="en-GB" sz="2000" i="1">
                <a:latin typeface="Arial Black" panose="020B0A04020102020204" pitchFamily="34" charset="0"/>
              </a:rPr>
              <a:t>Lower rows - Actions</a:t>
            </a:r>
            <a:endParaRPr lang="en-US" altLang="en-GB" sz="2000" i="1">
              <a:latin typeface="Arial Black" panose="020B0A04020102020204" pitchFamily="34" charset="0"/>
            </a:endParaRPr>
          </a:p>
          <a:p>
            <a:r>
              <a:rPr lang="en-US" altLang="en-GB" sz="2000" i="1">
                <a:latin typeface="Arial Black" panose="020B0A04020102020204" pitchFamily="34" charset="0"/>
              </a:rPr>
              <a:t>Column - Rule</a:t>
            </a:r>
            <a:endParaRPr lang="en-US" altLang="en-GB" sz="2000" i="1">
              <a:latin typeface="Arial Black" panose="020B0A04020102020204" pitchFamily="34" charset="0"/>
            </a:endParaRPr>
          </a:p>
        </p:txBody>
      </p:sp>
      <p:sp>
        <p:nvSpPr>
          <p:cNvPr id="102403" name="Rectangle 7"/>
          <p:cNvSpPr/>
          <p:nvPr/>
        </p:nvSpPr>
        <p:spPr>
          <a:xfrm>
            <a:off x="3763963" y="333375"/>
            <a:ext cx="5056187" cy="935038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/>
          <a:p>
            <a:pPr algn="ctr" eaLnBrk="0" hangingPunct="0"/>
            <a:r>
              <a:rPr lang="en-US" altLang="en-GB">
                <a:latin typeface="Arial Black" panose="020B0A04020102020204" pitchFamily="34" charset="0"/>
              </a:rPr>
              <a:t>Algorithm for Bonus Payment</a:t>
            </a:r>
            <a:endParaRPr lang="en-US" altLang="en-GB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3425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03426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2400" y="95250"/>
            <a:ext cx="8855075" cy="6642100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4449" name="Title 1"/>
          <p:cNvSpPr>
            <a:spLocks noGrp="1"/>
          </p:cNvSpPr>
          <p:nvPr>
            <p:ph type="title"/>
          </p:nvPr>
        </p:nvSpPr>
        <p:spPr>
          <a:xfrm>
            <a:off x="406400" y="84138"/>
            <a:ext cx="7772400" cy="1143000"/>
          </a:xfrm>
        </p:spPr>
        <p:txBody>
          <a:bodyPr anchor="b" anchorCtr="0"/>
          <a:p>
            <a:r>
              <a:rPr lang="en-US" altLang="en-GB"/>
              <a:t>Table to Tree ?</a:t>
            </a:r>
            <a:endParaRPr lang="en-US" altLang="en-GB"/>
          </a:p>
        </p:txBody>
      </p:sp>
      <p:pic>
        <p:nvPicPr>
          <p:cNvPr id="104450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213" y="1227138"/>
            <a:ext cx="9045575" cy="4872037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5473" name="Title 5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0547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1"/>
          <a:srcRect l="34660" t="56302" r="32588" b="22055"/>
          <a:stretch>
            <a:fillRect/>
          </a:stretch>
        </p:blipFill>
        <p:spPr>
          <a:xfrm>
            <a:off x="66675" y="74613"/>
            <a:ext cx="7947025" cy="3300412"/>
          </a:xfrm>
          <a:ln>
            <a:solidFill>
              <a:schemeClr val="tx1"/>
            </a:solidFill>
            <a:miter/>
          </a:ln>
        </p:spPr>
      </p:pic>
      <p:pic>
        <p:nvPicPr>
          <p:cNvPr id="10547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35464" t="58368" r="32901" b="11392"/>
          <a:stretch>
            <a:fillRect/>
          </a:stretch>
        </p:blipFill>
        <p:spPr>
          <a:xfrm>
            <a:off x="1065213" y="3716338"/>
            <a:ext cx="7975600" cy="3097212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6497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06498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1"/>
          <a:srcRect l="35477" t="36906" r="33575" b="27763"/>
          <a:stretch>
            <a:fillRect/>
          </a:stretch>
        </p:blipFill>
        <p:spPr>
          <a:xfrm>
            <a:off x="250825" y="427038"/>
            <a:ext cx="8123238" cy="5218112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75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7522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350"/>
              </a:spcBef>
            </a:pPr>
            <a:r>
              <a:rPr lang="en-GB" altLang="zh-CN" sz="6000" dirty="0"/>
              <a:t>Example:</a:t>
            </a:r>
            <a:endParaRPr lang="en-GB" altLang="zh-CN" sz="6000" dirty="0"/>
          </a:p>
        </p:txBody>
      </p:sp>
      <p:sp>
        <p:nvSpPr>
          <p:cNvPr id="107523" name="Rectangle 2"/>
          <p:cNvSpPr>
            <a:spLocks noGrp="1"/>
          </p:cNvSpPr>
          <p:nvPr>
            <p:ph idx="1"/>
          </p:nvPr>
        </p:nvSpPr>
        <p:spPr>
          <a:xfrm>
            <a:off x="457200" y="1524000"/>
            <a:ext cx="8177213" cy="4727575"/>
          </a:xfrm>
        </p:spPr>
        <p:txBody>
          <a:bodyPr vert="horz" wrap="square" lIns="18000" tIns="46800" rIns="18000" bIns="46800" anchor="t" anchorCtr="0"/>
          <a:p>
            <a:pPr>
              <a:spcBef>
                <a:spcPts val="465"/>
              </a:spcBef>
            </a:pPr>
            <a:r>
              <a:rPr lang="en-GB" altLang="zh-CN" sz="2400" dirty="0"/>
              <a:t>Conditions</a:t>
            </a:r>
            <a:br>
              <a:rPr lang="en-GB" altLang="zh-CN" sz="2400" dirty="0"/>
            </a:br>
            <a:r>
              <a:rPr lang="en-GB" altLang="zh-CN" sz="2400" dirty="0"/>
              <a:t>Valid selection      	NO	YES	YES	YES</a:t>
            </a:r>
            <a:br>
              <a:rPr lang="en-GB" altLang="zh-CN" sz="2400" dirty="0"/>
            </a:br>
            <a:r>
              <a:rPr lang="en-GB" altLang="zh-CN" sz="2400" dirty="0"/>
              <a:t>New member 	 --	YES	NO	NO</a:t>
            </a:r>
            <a:br>
              <a:rPr lang="en-GB" altLang="zh-CN" sz="2400" dirty="0"/>
            </a:br>
            <a:r>
              <a:rPr lang="en-GB" altLang="zh-CN" sz="2400" dirty="0"/>
              <a:t>Renewal		 --	NO	YES	NO</a:t>
            </a:r>
            <a:br>
              <a:rPr lang="en-GB" altLang="zh-CN" sz="2400" dirty="0"/>
            </a:br>
            <a:r>
              <a:rPr lang="en-GB" altLang="zh-CN" sz="2400" dirty="0"/>
              <a:t>Cancellation		 --	NO	NO	YES</a:t>
            </a:r>
            <a:endParaRPr lang="en-GB" altLang="zh-CN" sz="2400" dirty="0"/>
          </a:p>
          <a:p>
            <a:pPr>
              <a:spcBef>
                <a:spcPts val="465"/>
              </a:spcBef>
            </a:pPr>
            <a:r>
              <a:rPr lang="en-GB" altLang="zh-CN" sz="2400" dirty="0"/>
              <a:t>Actions</a:t>
            </a:r>
            <a:br>
              <a:rPr lang="en-GB" altLang="zh-CN" sz="2400" dirty="0"/>
            </a:br>
            <a:r>
              <a:rPr lang="en-GB" altLang="zh-CN" sz="2400" dirty="0"/>
              <a:t>Display error message   </a:t>
            </a:r>
            <a:r>
              <a:rPr lang="en-GB" altLang="zh-CN" sz="600" dirty="0"/>
              <a:t> 	 --	 --	 --</a:t>
            </a:r>
            <a:br>
              <a:rPr lang="en-GB" altLang="zh-CN" sz="2400" dirty="0"/>
            </a:br>
            <a:r>
              <a:rPr lang="en-GB" altLang="zh-CN" sz="2400" dirty="0"/>
              <a:t>Ask member's name etc. 	 </a:t>
            </a:r>
            <a:r>
              <a:rPr lang="en-GB" altLang="zh-CN" sz="600" dirty="0"/>
              <a:t> </a:t>
            </a:r>
            <a:r>
              <a:rPr lang="en-GB" altLang="zh-CN" sz="2400" dirty="0"/>
              <a:t> 	 </a:t>
            </a:r>
            <a:r>
              <a:rPr lang="en-GB" altLang="zh-CN" sz="600" dirty="0"/>
              <a:t> </a:t>
            </a:r>
            <a:r>
              <a:rPr lang="en-GB" altLang="zh-CN" sz="2400" dirty="0"/>
              <a:t> 	 </a:t>
            </a:r>
            <a:r>
              <a:rPr lang="en-GB" altLang="zh-CN" sz="600" dirty="0"/>
              <a:t> </a:t>
            </a:r>
            <a:r>
              <a:rPr lang="en-GB" altLang="zh-CN" sz="2400" dirty="0"/>
              <a:t> </a:t>
            </a:r>
            <a:br>
              <a:rPr lang="en-GB" altLang="zh-CN" sz="2400" dirty="0"/>
            </a:br>
            <a:r>
              <a:rPr lang="en-GB" altLang="zh-CN" sz="2400" dirty="0"/>
              <a:t>Build customer record  --	 --	 </a:t>
            </a:r>
            <a:r>
              <a:rPr lang="en-GB" altLang="zh-CN" sz="600" dirty="0"/>
              <a:t> </a:t>
            </a:r>
            <a:r>
              <a:rPr lang="en-GB" altLang="zh-CN" sz="2400" dirty="0"/>
              <a:t> 	 --</a:t>
            </a:r>
            <a:br>
              <a:rPr lang="en-GB" altLang="zh-CN" sz="2400" dirty="0"/>
            </a:br>
            <a:r>
              <a:rPr lang="en-GB" altLang="zh-CN" sz="2400" dirty="0"/>
              <a:t>Generate bill   	  --	 </a:t>
            </a:r>
            <a:r>
              <a:rPr lang="en-GB" altLang="zh-CN" sz="600" dirty="0"/>
              <a:t> </a:t>
            </a:r>
            <a:r>
              <a:rPr lang="en-GB" altLang="zh-CN" sz="2400" dirty="0"/>
              <a:t> 	 </a:t>
            </a:r>
            <a:r>
              <a:rPr lang="en-GB" altLang="zh-CN" sz="600" dirty="0"/>
              <a:t> </a:t>
            </a:r>
            <a:r>
              <a:rPr lang="en-GB" altLang="zh-CN" sz="2400" dirty="0"/>
              <a:t> 	--</a:t>
            </a:r>
            <a:br>
              <a:rPr lang="en-GB" altLang="zh-CN" sz="2400" dirty="0"/>
            </a:br>
            <a:r>
              <a:rPr lang="en-GB" altLang="zh-CN" sz="2400" dirty="0"/>
              <a:t>Ask membership details	--	 </a:t>
            </a:r>
            <a:r>
              <a:rPr lang="en-GB" altLang="zh-CN" sz="600" dirty="0"/>
              <a:t> </a:t>
            </a:r>
            <a:r>
              <a:rPr lang="en-GB" altLang="zh-CN" sz="2400" dirty="0"/>
              <a:t> 	 </a:t>
            </a:r>
            <a:r>
              <a:rPr lang="en-GB" altLang="zh-CN" sz="600" dirty="0"/>
              <a:t> </a:t>
            </a:r>
            <a:r>
              <a:rPr lang="en-GB" altLang="zh-CN" sz="2400" dirty="0"/>
              <a:t> </a:t>
            </a:r>
            <a:br>
              <a:rPr lang="en-GB" altLang="zh-CN" sz="2400" dirty="0"/>
            </a:br>
            <a:r>
              <a:rPr lang="en-GB" altLang="zh-CN" sz="2400" dirty="0"/>
              <a:t>Update expiry date	  --	--	--	 </a:t>
            </a:r>
            <a:r>
              <a:rPr lang="en-GB" altLang="zh-CN" sz="600" dirty="0"/>
              <a:t> </a:t>
            </a:r>
            <a:r>
              <a:rPr lang="en-GB" altLang="zh-CN" sz="2400" dirty="0"/>
              <a:t> </a:t>
            </a:r>
            <a:br>
              <a:rPr lang="en-GB" altLang="zh-CN" sz="2400" dirty="0"/>
            </a:br>
            <a:r>
              <a:rPr lang="en-GB" altLang="zh-CN" sz="2400" dirty="0"/>
              <a:t>Print cheque 		  --	--	--	 </a:t>
            </a:r>
            <a:r>
              <a:rPr lang="en-GB" altLang="zh-CN" sz="600" dirty="0"/>
              <a:t> </a:t>
            </a:r>
            <a:r>
              <a:rPr lang="en-GB" altLang="zh-CN" sz="2400" dirty="0"/>
              <a:t> </a:t>
            </a:r>
            <a:br>
              <a:rPr lang="en-GB" altLang="zh-CN" sz="2400" dirty="0"/>
            </a:br>
            <a:r>
              <a:rPr lang="en-GB" altLang="zh-CN" sz="2400" dirty="0"/>
              <a:t>Delete record 	  --	--	--	 </a:t>
            </a:r>
            <a:r>
              <a:rPr lang="en-GB" altLang="zh-CN" sz="600" dirty="0"/>
              <a:t> </a:t>
            </a:r>
            <a:endParaRPr lang="en-GB" altLang="zh-CN" sz="600" dirty="0"/>
          </a:p>
        </p:txBody>
      </p:sp>
      <p:sp>
        <p:nvSpPr>
          <p:cNvPr id="107524" name="Line 3"/>
          <p:cNvSpPr/>
          <p:nvPr/>
        </p:nvSpPr>
        <p:spPr>
          <a:xfrm>
            <a:off x="685800" y="3124200"/>
            <a:ext cx="7848600" cy="0"/>
          </a:xfrm>
          <a:prstGeom prst="line">
            <a:avLst/>
          </a:prstGeom>
          <a:ln w="28440" cap="flat" cmpd="sng">
            <a:solidFill>
              <a:srgbClr val="A5002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525" name="Line 4"/>
          <p:cNvSpPr/>
          <p:nvPr/>
        </p:nvSpPr>
        <p:spPr>
          <a:xfrm>
            <a:off x="685800" y="1905000"/>
            <a:ext cx="7848600" cy="0"/>
          </a:xfrm>
          <a:prstGeom prst="line">
            <a:avLst/>
          </a:prstGeom>
          <a:ln w="28440" cap="flat" cmpd="sng">
            <a:solidFill>
              <a:srgbClr val="A5002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526" name="Line 5"/>
          <p:cNvSpPr/>
          <p:nvPr/>
        </p:nvSpPr>
        <p:spPr>
          <a:xfrm>
            <a:off x="685800" y="6019800"/>
            <a:ext cx="7848600" cy="0"/>
          </a:xfrm>
          <a:prstGeom prst="line">
            <a:avLst/>
          </a:prstGeom>
          <a:ln w="28440" cap="flat" cmpd="sng">
            <a:solidFill>
              <a:srgbClr val="A5002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527" name="Line 6"/>
          <p:cNvSpPr/>
          <p:nvPr/>
        </p:nvSpPr>
        <p:spPr>
          <a:xfrm>
            <a:off x="685800" y="1600200"/>
            <a:ext cx="7848600" cy="0"/>
          </a:xfrm>
          <a:prstGeom prst="line">
            <a:avLst/>
          </a:prstGeom>
          <a:ln w="28440" cap="flat" cmpd="sng">
            <a:solidFill>
              <a:srgbClr val="A5002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528" name="Line 7"/>
          <p:cNvSpPr/>
          <p:nvPr/>
        </p:nvSpPr>
        <p:spPr>
          <a:xfrm>
            <a:off x="685800" y="3505200"/>
            <a:ext cx="7848600" cy="0"/>
          </a:xfrm>
          <a:prstGeom prst="line">
            <a:avLst/>
          </a:prstGeom>
          <a:ln w="28440" cap="flat" cmpd="sng">
            <a:solidFill>
              <a:srgbClr val="A5002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95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957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350"/>
              </a:spcBef>
            </a:pPr>
            <a:r>
              <a:rPr lang="en-GB" altLang="zh-CN" sz="6000" dirty="0"/>
              <a:t>Comparison</a:t>
            </a:r>
            <a:endParaRPr lang="en-GB" altLang="zh-CN" sz="6000" dirty="0"/>
          </a:p>
        </p:txBody>
      </p:sp>
      <p:sp>
        <p:nvSpPr>
          <p:cNvPr id="109571" name="Rectangle 2"/>
          <p:cNvSpPr>
            <a:spLocks noGrp="1"/>
          </p:cNvSpPr>
          <p:nvPr>
            <p:ph idx="1"/>
          </p:nvPr>
        </p:nvSpPr>
        <p:spPr>
          <a:xfrm>
            <a:off x="457200" y="1676400"/>
            <a:ext cx="8177213" cy="417036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3200" dirty="0"/>
              <a:t>Both decision tables and decision trees</a:t>
            </a:r>
            <a:endParaRPr lang="en-GB" altLang="zh-CN" sz="32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can represent complex program logic.</a:t>
            </a:r>
            <a:endParaRPr lang="en-GB" altLang="zh-CN" sz="2800" dirty="0"/>
          </a:p>
          <a:p>
            <a:pPr>
              <a:spcBef>
                <a:spcPts val="1000"/>
              </a:spcBef>
            </a:pPr>
            <a:r>
              <a:rPr lang="en-GB" altLang="zh-CN" sz="3200" dirty="0"/>
              <a:t>Decision trees are easier to read and understand </a:t>
            </a:r>
            <a:endParaRPr lang="en-GB" altLang="zh-CN" sz="32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when the number of conditions are small. </a:t>
            </a:r>
            <a:endParaRPr lang="en-GB" altLang="zh-CN" sz="2800" dirty="0"/>
          </a:p>
          <a:p>
            <a:pPr>
              <a:spcBef>
                <a:spcPts val="1000"/>
              </a:spcBef>
            </a:pPr>
            <a:r>
              <a:rPr lang="en-GB" altLang="zh-CN" sz="3200" dirty="0"/>
              <a:t>Decision tables help to look at every possible combination of conditions.</a:t>
            </a:r>
            <a:endParaRPr lang="en-GB" altLang="zh-CN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5362" name="Rectangle 1"/>
          <p:cNvSpPr>
            <a:spLocks noGrp="1"/>
          </p:cNvSpPr>
          <p:nvPr>
            <p:ph type="title"/>
          </p:nvPr>
        </p:nvSpPr>
        <p:spPr>
          <a:xfrm>
            <a:off x="406400" y="219075"/>
            <a:ext cx="8523288" cy="781050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2800" dirty="0"/>
              <a:t>Requirements Analysis and Specification</a:t>
            </a:r>
            <a:endParaRPr lang="en-GB" altLang="zh-CN" sz="2800" dirty="0"/>
          </a:p>
        </p:txBody>
      </p:sp>
      <p:sp>
        <p:nvSpPr>
          <p:cNvPr id="15363" name="Rectangle 2"/>
          <p:cNvSpPr>
            <a:spLocks noGrp="1"/>
          </p:cNvSpPr>
          <p:nvPr>
            <p:ph idx="1"/>
          </p:nvPr>
        </p:nvSpPr>
        <p:spPr>
          <a:xfrm>
            <a:off x="285750" y="1071563"/>
            <a:ext cx="8501063" cy="5429250"/>
          </a:xfrm>
        </p:spPr>
        <p:txBody>
          <a:bodyPr vert="horz" wrap="square" lIns="18000" tIns="46800" rIns="18000" bIns="46800" anchor="t" anchorCtr="0"/>
          <a:p>
            <a:pPr>
              <a:spcBef>
                <a:spcPts val="625"/>
              </a:spcBef>
            </a:pPr>
            <a:r>
              <a:rPr lang="en-GB" altLang="zh-CN" sz="2200" dirty="0"/>
              <a:t>The person who undertakes requirements analysis and specification:</a:t>
            </a:r>
            <a:endParaRPr lang="en-GB" altLang="zh-CN" sz="2200" dirty="0"/>
          </a:p>
          <a:p>
            <a:pPr lvl="1">
              <a:spcBef>
                <a:spcPts val="575"/>
              </a:spcBef>
            </a:pPr>
            <a:r>
              <a:rPr lang="en-GB" altLang="zh-CN" sz="2200" dirty="0"/>
              <a:t>known as  </a:t>
            </a:r>
            <a:r>
              <a:rPr lang="en-GB" altLang="zh-CN" sz="2200" dirty="0">
                <a:solidFill>
                  <a:srgbClr val="000099"/>
                </a:solidFill>
                <a:latin typeface="Arial" panose="020B0604020202020204" pitchFamily="34" charset="0"/>
              </a:rPr>
              <a:t>systems analyst</a:t>
            </a:r>
            <a:r>
              <a:rPr lang="en-GB" altLang="zh-CN" sz="2200" dirty="0"/>
              <a:t>: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collects data pertaining to the product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analyzes collected data: </a:t>
            </a:r>
            <a:endParaRPr lang="en-GB" altLang="zh-CN" sz="2200" dirty="0"/>
          </a:p>
          <a:p>
            <a:pPr lvl="2">
              <a:spcBef>
                <a:spcPts val="625"/>
              </a:spcBef>
            </a:pPr>
            <a:r>
              <a:rPr lang="en-GB" altLang="zh-CN" sz="2200" dirty="0"/>
              <a:t>to understand what exactly needs to be done.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writes the </a:t>
            </a:r>
            <a:r>
              <a:rPr lang="en-GB" altLang="zh-CN" sz="2200" dirty="0">
                <a:solidFill>
                  <a:srgbClr val="000099"/>
                </a:solidFill>
              </a:rPr>
              <a:t>Software Requirements Specification (SRS) document.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>
              <a:spcBef>
                <a:spcPct val="0"/>
              </a:spcBef>
            </a:pPr>
            <a:endParaRPr lang="en-GB" altLang="zh-CN" sz="2200" dirty="0"/>
          </a:p>
          <a:p>
            <a:pPr>
              <a:spcBef>
                <a:spcPct val="0"/>
              </a:spcBef>
            </a:pPr>
            <a:r>
              <a:rPr lang="en-GB" altLang="zh-CN" sz="2200" b="1" dirty="0"/>
              <a:t>Final output of this phase:</a:t>
            </a:r>
            <a:endParaRPr lang="en-GB" altLang="zh-CN" sz="2200" b="1" dirty="0"/>
          </a:p>
          <a:p>
            <a:pPr lvl="1"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Software Requirements Specification (SRS)</a:t>
            </a:r>
            <a:r>
              <a:rPr lang="en-GB" altLang="zh-CN" sz="2200" dirty="0">
                <a:solidFill>
                  <a:srgbClr val="000099"/>
                </a:solidFill>
                <a:latin typeface="Arial" panose="020B0604020202020204" pitchFamily="34" charset="0"/>
              </a:rPr>
              <a:t> </a:t>
            </a:r>
            <a:r>
              <a:rPr lang="en-GB" altLang="zh-CN" sz="2200" dirty="0">
                <a:solidFill>
                  <a:srgbClr val="000099"/>
                </a:solidFill>
              </a:rPr>
              <a:t>Document</a:t>
            </a:r>
            <a:r>
              <a:rPr lang="en-GB" altLang="zh-CN" sz="2200" dirty="0"/>
              <a:t>.</a:t>
            </a:r>
            <a:endParaRPr lang="en-GB" altLang="zh-CN" sz="2200" dirty="0"/>
          </a:p>
          <a:p>
            <a:pPr>
              <a:spcBef>
                <a:spcPct val="0"/>
              </a:spcBef>
            </a:pPr>
            <a:endParaRPr lang="en-GB" altLang="zh-CN" sz="2200" dirty="0"/>
          </a:p>
          <a:p>
            <a:pPr>
              <a:spcBef>
                <a:spcPct val="0"/>
              </a:spcBef>
            </a:pPr>
            <a:r>
              <a:rPr lang="en-GB" altLang="zh-CN" sz="2200" dirty="0"/>
              <a:t>The SRS document is reviewed by the customer. </a:t>
            </a:r>
            <a:endParaRPr lang="en-GB" altLang="zh-CN" sz="2200" dirty="0"/>
          </a:p>
          <a:p>
            <a:pPr lvl="1">
              <a:lnSpc>
                <a:spcPct val="68000"/>
              </a:lnSpc>
              <a:spcBef>
                <a:spcPct val="0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reviewed SRS document forms the basis of all future development activities.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0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1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1161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Formal Specification</a:t>
            </a:r>
            <a:endParaRPr lang="en-GB" altLang="zh-CN" sz="4400" dirty="0"/>
          </a:p>
        </p:txBody>
      </p:sp>
      <p:sp>
        <p:nvSpPr>
          <p:cNvPr id="11161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/>
              <a:t>A formal specification technique is a </a:t>
            </a:r>
            <a:r>
              <a:rPr lang="en-GB" altLang="zh-CN" sz="4000" u="sng" dirty="0">
                <a:solidFill>
                  <a:srgbClr val="A50021"/>
                </a:solidFill>
              </a:rPr>
              <a:t>mathematical method</a:t>
            </a:r>
            <a:r>
              <a:rPr lang="en-GB" altLang="zh-CN" sz="4000" dirty="0">
                <a:solidFill>
                  <a:srgbClr val="A50021"/>
                </a:solidFill>
              </a:rPr>
              <a:t> </a:t>
            </a:r>
            <a:r>
              <a:rPr lang="en-GB" altLang="zh-CN" sz="4000" dirty="0"/>
              <a:t>to:</a:t>
            </a:r>
            <a:endParaRPr lang="en-GB" altLang="zh-CN" sz="4000" dirty="0"/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accurately specify a system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verify that implementation satisfies specification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prove properties of the specification</a:t>
            </a:r>
            <a:endParaRPr lang="en-GB" altLang="zh-CN" sz="36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3665" name="Content Placeholder 2"/>
          <p:cNvSpPr>
            <a:spLocks noGrp="1"/>
          </p:cNvSpPr>
          <p:nvPr>
            <p:ph idx="1"/>
          </p:nvPr>
        </p:nvSpPr>
        <p:spPr>
          <a:xfrm>
            <a:off x="457200" y="500063"/>
            <a:ext cx="8178800" cy="5557837"/>
          </a:xfrm>
        </p:spPr>
        <p:txBody>
          <a:bodyPr vert="horz" wrap="square" lIns="91440" tIns="45720" rIns="91440" bIns="45720" anchor="t" anchorCtr="0"/>
          <a:p>
            <a:pPr algn="just">
              <a:buNone/>
            </a:pPr>
            <a:r>
              <a:rPr lang="en-GB" altLang="zh-CN" b="1" dirty="0"/>
              <a:t>Formal Specification</a:t>
            </a:r>
            <a:endParaRPr lang="en-IN" altLang="x-none" b="1" dirty="0"/>
          </a:p>
          <a:p>
            <a:pPr algn="just"/>
            <a:r>
              <a:rPr lang="en-IN" altLang="x-none" sz="2800" dirty="0"/>
              <a:t>A formal software specification is a statement expressed in a language whose vocabulary, syntax, and semantics are formally defined. </a:t>
            </a:r>
            <a:endParaRPr lang="en-IN" altLang="x-none" sz="2800" dirty="0"/>
          </a:p>
          <a:p>
            <a:pPr algn="just"/>
            <a:endParaRPr lang="en-IN" altLang="x-none" sz="2800" dirty="0"/>
          </a:p>
          <a:p>
            <a:pPr algn="just"/>
            <a:r>
              <a:rPr lang="en-IN" altLang="x-none" sz="2800" dirty="0"/>
              <a:t>The need for a formal semantic definition means that the specification languages cannot be based on natural language;</a:t>
            </a:r>
            <a:endParaRPr lang="en-IN" altLang="x-none" sz="2800" dirty="0"/>
          </a:p>
          <a:p>
            <a:pPr algn="just"/>
            <a:endParaRPr lang="en-IN" altLang="x-none" sz="2800" dirty="0"/>
          </a:p>
          <a:p>
            <a:pPr algn="just"/>
            <a:r>
              <a:rPr lang="en-IN" altLang="x-none" sz="2800" b="1" dirty="0"/>
              <a:t>It must be based on mathematics. </a:t>
            </a:r>
            <a:endParaRPr lang="en-IN" altLang="x-none" sz="2800" b="1" dirty="0"/>
          </a:p>
        </p:txBody>
      </p:sp>
      <p:sp>
        <p:nvSpPr>
          <p:cNvPr id="11366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4689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14690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4938" y="228600"/>
            <a:ext cx="8678862" cy="6508750"/>
          </a:xfr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5713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1571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b="6190"/>
          <a:stretch>
            <a:fillRect/>
          </a:stretch>
        </p:blipFill>
        <p:spPr>
          <a:xfrm>
            <a:off x="314325" y="325438"/>
            <a:ext cx="8513763" cy="599122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6737" name="Rectangle 1026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2400" cy="485775"/>
          </a:xfrm>
        </p:spPr>
        <p:txBody>
          <a:bodyPr vert="horz" wrap="square" lIns="91440" tIns="45720" rIns="91440" bIns="45720" anchor="b" anchorCtr="0"/>
          <a:p>
            <a:r>
              <a:rPr lang="en-GB" altLang="zh-CN" sz="3200" dirty="0"/>
              <a:t>Acceptance of formal methods</a:t>
            </a:r>
            <a:endParaRPr lang="en-GB" altLang="zh-CN" sz="3200" dirty="0"/>
          </a:p>
        </p:txBody>
      </p:sp>
      <p:sp>
        <p:nvSpPr>
          <p:cNvPr id="116738" name="Rectangle 1027"/>
          <p:cNvSpPr>
            <a:spLocks noGrp="1"/>
          </p:cNvSpPr>
          <p:nvPr>
            <p:ph idx="1"/>
          </p:nvPr>
        </p:nvSpPr>
        <p:spPr>
          <a:xfrm>
            <a:off x="0" y="928688"/>
            <a:ext cx="8858250" cy="5357812"/>
          </a:xfrm>
        </p:spPr>
        <p:txBody>
          <a:bodyPr vert="horz" wrap="square" lIns="91440" tIns="45720" rIns="91440" bIns="45720" anchor="t" anchorCtr="0"/>
          <a:p>
            <a:pPr algn="just"/>
            <a:r>
              <a:rPr lang="en-GB" altLang="zh-CN" sz="2800" dirty="0">
                <a:solidFill>
                  <a:srgbClr val="0000FF"/>
                </a:solidFill>
              </a:rPr>
              <a:t>Formal methods have not become mainstream</a:t>
            </a:r>
            <a:r>
              <a:rPr lang="en-GB" altLang="zh-CN" sz="2800" dirty="0"/>
              <a:t> software development techniques as was once predicted</a:t>
            </a:r>
            <a:endParaRPr lang="en-GB" altLang="zh-CN" sz="2800" dirty="0"/>
          </a:p>
          <a:p>
            <a:pPr lvl="1" algn="just"/>
            <a:endParaRPr lang="en-GB" altLang="zh-CN" sz="2000" dirty="0">
              <a:solidFill>
                <a:srgbClr val="FF0000"/>
              </a:solidFill>
            </a:endParaRPr>
          </a:p>
          <a:p>
            <a:pPr lvl="1" algn="just"/>
            <a:r>
              <a:rPr lang="en-GB" altLang="zh-CN" sz="2000" dirty="0">
                <a:solidFill>
                  <a:srgbClr val="FF0000"/>
                </a:solidFill>
              </a:rPr>
              <a:t>Other software engineering techniques have been successful at increasing system quality</a:t>
            </a:r>
            <a:r>
              <a:rPr lang="en-GB" altLang="zh-CN" sz="2000" dirty="0"/>
              <a:t>. Hence the need for formal methods has been reduced</a:t>
            </a:r>
            <a:endParaRPr lang="en-GB" altLang="zh-CN" sz="2000" dirty="0"/>
          </a:p>
          <a:p>
            <a:pPr lvl="1" algn="just"/>
            <a:endParaRPr lang="en-GB" altLang="zh-CN" sz="2000" dirty="0"/>
          </a:p>
          <a:p>
            <a:pPr lvl="1" algn="just"/>
            <a:r>
              <a:rPr lang="en-GB" altLang="zh-CN" sz="2000" dirty="0"/>
              <a:t>Market changes have made time-to-market rather than software with a low error count the key factor. </a:t>
            </a:r>
            <a:r>
              <a:rPr lang="en-GB" altLang="zh-CN" sz="2000" dirty="0">
                <a:solidFill>
                  <a:srgbClr val="FF0000"/>
                </a:solidFill>
              </a:rPr>
              <a:t>Formal methods do not reduce time to market</a:t>
            </a:r>
            <a:endParaRPr lang="en-GB" altLang="zh-CN" sz="2000" dirty="0">
              <a:solidFill>
                <a:srgbClr val="FF0000"/>
              </a:solidFill>
            </a:endParaRPr>
          </a:p>
          <a:p>
            <a:pPr lvl="1" algn="just"/>
            <a:endParaRPr lang="en-GB" altLang="zh-CN" sz="2000" dirty="0">
              <a:solidFill>
                <a:srgbClr val="FF0000"/>
              </a:solidFill>
            </a:endParaRPr>
          </a:p>
          <a:p>
            <a:pPr lvl="1" algn="just"/>
            <a:r>
              <a:rPr lang="en-GB" altLang="zh-CN" sz="2000" dirty="0">
                <a:solidFill>
                  <a:srgbClr val="FF0000"/>
                </a:solidFill>
              </a:rPr>
              <a:t>The scope of formal methods is limited.</a:t>
            </a:r>
            <a:r>
              <a:rPr lang="en-GB" altLang="zh-CN" sz="2000" dirty="0"/>
              <a:t> They are not well-suited to specifying and analysing user interfaces and user interaction</a:t>
            </a:r>
            <a:endParaRPr lang="en-GB" altLang="zh-CN" sz="2000" dirty="0"/>
          </a:p>
          <a:p>
            <a:pPr lvl="1" algn="just"/>
            <a:endParaRPr lang="en-GB" altLang="zh-CN" sz="2000" dirty="0"/>
          </a:p>
          <a:p>
            <a:pPr lvl="1" algn="just"/>
            <a:r>
              <a:rPr lang="en-GB" altLang="zh-CN" sz="2000" dirty="0"/>
              <a:t>Formal methods are </a:t>
            </a:r>
            <a:r>
              <a:rPr lang="en-GB" altLang="zh-CN" sz="2000" dirty="0">
                <a:solidFill>
                  <a:srgbClr val="FF0000"/>
                </a:solidFill>
              </a:rPr>
              <a:t>hard to scale up to large systems</a:t>
            </a:r>
            <a:endParaRPr lang="en-GB" altLang="zh-CN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8785" name="Rectangle 1026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2400" cy="557213"/>
          </a:xfrm>
        </p:spPr>
        <p:txBody>
          <a:bodyPr vert="horz" wrap="square" lIns="91440" tIns="45720" rIns="91440" bIns="45720" anchor="b" anchorCtr="0"/>
          <a:p>
            <a:r>
              <a:rPr lang="en-GB" altLang="zh-CN" dirty="0"/>
              <a:t>Use of formal methods</a:t>
            </a:r>
            <a:endParaRPr lang="en-GB" altLang="zh-CN" dirty="0"/>
          </a:p>
        </p:txBody>
      </p:sp>
      <p:sp>
        <p:nvSpPr>
          <p:cNvPr id="66563" name="Rectangle 1027"/>
          <p:cNvSpPr>
            <a:spLocks noGrp="1"/>
          </p:cNvSpPr>
          <p:nvPr>
            <p:ph idx="1"/>
          </p:nvPr>
        </p:nvSpPr>
        <p:spPr>
          <a:xfrm>
            <a:off x="457200" y="1071563"/>
            <a:ext cx="8472488" cy="4986337"/>
          </a:xfrm>
        </p:spPr>
        <p:txBody>
          <a:bodyPr vert="horz" wrap="square" lIns="91440" tIns="45720" rIns="91440" bIns="45720" anchor="t" anchorCtr="0"/>
          <a:p>
            <a:pPr>
              <a:lnSpc>
                <a:spcPct val="90000"/>
              </a:lnSpc>
            </a:pPr>
            <a:r>
              <a:rPr lang="en-GB" altLang="zh-CN" sz="2400" b="1" dirty="0">
                <a:solidFill>
                  <a:srgbClr val="0000FF"/>
                </a:solidFill>
              </a:rPr>
              <a:t>Their principal benefits are in reducing the number of errors in systems </a:t>
            </a:r>
            <a:r>
              <a:rPr lang="en-GB" altLang="zh-CN" sz="2400" dirty="0"/>
              <a:t>so their main area of applicability is </a:t>
            </a:r>
            <a:r>
              <a:rPr lang="en-GB" altLang="zh-CN" sz="2400" b="1" dirty="0">
                <a:solidFill>
                  <a:srgbClr val="FF0000"/>
                </a:solidFill>
              </a:rPr>
              <a:t>critical systems:</a:t>
            </a:r>
            <a:endParaRPr lang="en-GB" altLang="zh-CN" sz="2400" b="1" dirty="0">
              <a:solidFill>
                <a:srgbClr val="FF0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altLang="zh-CN" sz="2400" b="1" dirty="0">
                <a:solidFill>
                  <a:srgbClr val="FF0000"/>
                </a:solidFill>
              </a:rPr>
              <a:t>Air traffic control information systems,</a:t>
            </a:r>
            <a:endParaRPr lang="en-GB" altLang="zh-CN" sz="2400" b="1" dirty="0">
              <a:solidFill>
                <a:srgbClr val="FF0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altLang="zh-CN" sz="2400" b="1" dirty="0">
                <a:solidFill>
                  <a:srgbClr val="FF0000"/>
                </a:solidFill>
              </a:rPr>
              <a:t>Railway signalling systems</a:t>
            </a:r>
            <a:endParaRPr lang="en-GB" altLang="zh-CN" sz="2400" b="1" dirty="0">
              <a:solidFill>
                <a:srgbClr val="FF0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altLang="zh-CN" sz="2400" b="1" dirty="0">
                <a:solidFill>
                  <a:srgbClr val="FF0000"/>
                </a:solidFill>
              </a:rPr>
              <a:t>Spacecraft systems</a:t>
            </a:r>
            <a:endParaRPr lang="en-GB" altLang="zh-CN" sz="2400" b="1" dirty="0">
              <a:solidFill>
                <a:srgbClr val="FF0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altLang="zh-CN" sz="2400" b="1" dirty="0">
                <a:solidFill>
                  <a:srgbClr val="FF0000"/>
                </a:solidFill>
              </a:rPr>
              <a:t>Medical control systems</a:t>
            </a:r>
            <a:endParaRPr lang="en-GB" altLang="zh-CN" sz="2400" b="1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GB" altLang="zh-CN" sz="2400" dirty="0"/>
          </a:p>
          <a:p>
            <a:pPr>
              <a:lnSpc>
                <a:spcPct val="90000"/>
              </a:lnSpc>
            </a:pPr>
            <a:r>
              <a:rPr lang="en-GB" altLang="zh-CN" sz="2400" dirty="0"/>
              <a:t>In this area, the </a:t>
            </a:r>
            <a:r>
              <a:rPr lang="en-GB" altLang="zh-CN" sz="2400" b="1" dirty="0">
                <a:solidFill>
                  <a:srgbClr val="0000FF"/>
                </a:solidFill>
              </a:rPr>
              <a:t>use of formal methods is most likely to be cost-effective</a:t>
            </a:r>
            <a:endParaRPr lang="en-GB" altLang="zh-CN" sz="2400" b="1" dirty="0">
              <a:solidFill>
                <a:srgbClr val="0000FF"/>
              </a:solidFill>
            </a:endParaRPr>
          </a:p>
          <a:p>
            <a:pPr>
              <a:lnSpc>
                <a:spcPct val="90000"/>
              </a:lnSpc>
            </a:pPr>
            <a:endParaRPr lang="en-GB" altLang="zh-CN" sz="2400" dirty="0"/>
          </a:p>
          <a:p>
            <a:pPr>
              <a:lnSpc>
                <a:spcPct val="90000"/>
              </a:lnSpc>
            </a:pPr>
            <a:r>
              <a:rPr lang="en-GB" altLang="zh-CN" sz="2400" dirty="0">
                <a:solidFill>
                  <a:srgbClr val="009900"/>
                </a:solidFill>
              </a:rPr>
              <a:t>Formal methods have limited practical applicability</a:t>
            </a:r>
            <a:endParaRPr lang="en-GB" altLang="zh-CN" sz="2400" dirty="0">
              <a:solidFill>
                <a:srgbClr val="0099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0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130" end="17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171" end="1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198" end="2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217" end="2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242" end="3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charRg st="319" end="37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0833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endParaRPr lang="en-GB" altLang="en-US"/>
          </a:p>
        </p:txBody>
      </p:sp>
      <p:pic>
        <p:nvPicPr>
          <p:cNvPr id="12083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6400" y="600075"/>
            <a:ext cx="8426450" cy="3819525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18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185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Formal Specification</a:t>
            </a:r>
            <a:endParaRPr lang="en-GB" altLang="zh-CN" sz="4400" dirty="0"/>
          </a:p>
        </p:txBody>
      </p:sp>
      <p:sp>
        <p:nvSpPr>
          <p:cNvPr id="121859" name="Rectangle 2"/>
          <p:cNvSpPr>
            <a:spLocks noGrp="1"/>
          </p:cNvSpPr>
          <p:nvPr>
            <p:ph idx="1"/>
          </p:nvPr>
        </p:nvSpPr>
        <p:spPr>
          <a:xfrm>
            <a:off x="285750" y="1214438"/>
            <a:ext cx="8572500" cy="4346575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2800" dirty="0"/>
              <a:t>Advantages: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Well-defined semantics, no scope for ambiguity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Automated tools can check properties of specifications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Executable specification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>
              <a:spcBef>
                <a:spcPts val="890"/>
              </a:spcBef>
            </a:pPr>
            <a:endParaRPr lang="en-GB" altLang="zh-CN" sz="2800" dirty="0"/>
          </a:p>
          <a:p>
            <a:pPr>
              <a:spcBef>
                <a:spcPts val="890"/>
              </a:spcBef>
            </a:pPr>
            <a:r>
              <a:rPr lang="en-GB" altLang="zh-CN" sz="2800" dirty="0"/>
              <a:t>Disadvantages of formal specification techniques:</a:t>
            </a:r>
            <a:endParaRPr lang="en-GB" altLang="zh-CN" sz="2800" dirty="0"/>
          </a:p>
          <a:p>
            <a:pPr lvl="1">
              <a:spcBef>
                <a:spcPts val="80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Difficult to learn and use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80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Not able to handle complex systems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endParaRPr lang="en-GB" altLang="zh-CN" sz="28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39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390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Formal Specification</a:t>
            </a:r>
            <a:endParaRPr lang="en-GB" altLang="zh-CN" dirty="0"/>
          </a:p>
        </p:txBody>
      </p:sp>
      <p:sp>
        <p:nvSpPr>
          <p:cNvPr id="12390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4000" dirty="0"/>
              <a:t>Mathematical techniques used include:</a:t>
            </a:r>
            <a:endParaRPr lang="en-GB" altLang="zh-CN" sz="4000" dirty="0"/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Logic-based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set theoretic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algebraic specification</a:t>
            </a:r>
            <a:endParaRPr lang="en-GB" altLang="zh-CN" sz="36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3600" dirty="0">
                <a:solidFill>
                  <a:srgbClr val="000099"/>
                </a:solidFill>
              </a:rPr>
              <a:t>finite state machines, etc.</a:t>
            </a:r>
            <a:endParaRPr lang="en-GB" altLang="zh-CN" sz="36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595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595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Semiformal Specification</a:t>
            </a:r>
            <a:endParaRPr lang="en-GB" altLang="zh-CN" sz="3600" dirty="0"/>
          </a:p>
        </p:txBody>
      </p:sp>
      <p:sp>
        <p:nvSpPr>
          <p:cNvPr id="125955" name="Rectangle 2"/>
          <p:cNvSpPr>
            <a:spLocks noGrp="1"/>
          </p:cNvSpPr>
          <p:nvPr>
            <p:ph idx="1"/>
          </p:nvPr>
        </p:nvSpPr>
        <p:spPr>
          <a:xfrm>
            <a:off x="457200" y="1676400"/>
            <a:ext cx="8177213" cy="4270375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u="sng" dirty="0"/>
              <a:t>Structured specification languages</a:t>
            </a:r>
            <a:endParaRPr lang="en-GB" altLang="zh-CN" u="sng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SADT (Structured Analysis and Design Technique)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PSL/PSA (Problem Statement Language/Problem Statement Analyzer)</a:t>
            </a:r>
            <a:endParaRPr lang="en-GB" altLang="zh-CN" sz="2800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PSL is a semi-formal specification language</a:t>
            </a:r>
            <a:endParaRPr lang="en-GB" altLang="zh-CN" dirty="0"/>
          </a:p>
          <a:p>
            <a:pPr lvl="2">
              <a:spcBef>
                <a:spcPts val="625"/>
              </a:spcBef>
            </a:pPr>
            <a:r>
              <a:rPr lang="en-GB" altLang="zh-CN" dirty="0"/>
              <a:t>PSA can analyze the specifications expressed in PSL</a:t>
            </a:r>
            <a:endParaRPr lang="en-GB" altLang="zh-C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741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77152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Requirements Analysis</a:t>
            </a:r>
            <a:r>
              <a:rPr lang="en-GB" altLang="zh-CN" sz="3200" b="1" dirty="0">
                <a:solidFill>
                  <a:srgbClr val="003300"/>
                </a:solidFill>
              </a:rPr>
              <a:t> </a:t>
            </a:r>
            <a:endParaRPr lang="en-GB" altLang="zh-CN" sz="3200" b="1" dirty="0">
              <a:solidFill>
                <a:srgbClr val="003300"/>
              </a:solidFill>
            </a:endParaRPr>
          </a:p>
        </p:txBody>
      </p:sp>
      <p:sp>
        <p:nvSpPr>
          <p:cNvPr id="17411" name="Rectangle 2"/>
          <p:cNvSpPr>
            <a:spLocks noGrp="1"/>
          </p:cNvSpPr>
          <p:nvPr>
            <p:ph idx="1"/>
          </p:nvPr>
        </p:nvSpPr>
        <p:spPr>
          <a:xfrm>
            <a:off x="500063" y="1143000"/>
            <a:ext cx="8358187" cy="5214938"/>
          </a:xfrm>
        </p:spPr>
        <p:txBody>
          <a:bodyPr vert="horz" wrap="square" lIns="18000" tIns="46800" rIns="18000" bIns="46800" anchor="t" anchorCtr="0"/>
          <a:p>
            <a:pPr>
              <a:spcBef>
                <a:spcPts val="890"/>
              </a:spcBef>
            </a:pPr>
            <a:r>
              <a:rPr lang="en-GB" altLang="zh-CN" sz="2800" dirty="0"/>
              <a:t>Requirements analysis consists of two main activities:</a:t>
            </a:r>
            <a:endParaRPr lang="en-GB" altLang="zh-CN" sz="2800" dirty="0"/>
          </a:p>
          <a:p>
            <a:pPr lvl="1">
              <a:spcBef>
                <a:spcPts val="80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Requirements gathering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80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Analysis of the gathered requirements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endParaRPr lang="en-GB" altLang="zh-CN" sz="2800" dirty="0"/>
          </a:p>
          <a:p>
            <a:pPr>
              <a:spcBef>
                <a:spcPts val="800"/>
              </a:spcBef>
            </a:pPr>
            <a:r>
              <a:rPr lang="en-GB" altLang="zh-CN" sz="2800" dirty="0"/>
              <a:t>Analyst gathers requirements through: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observation of existing systems,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studying existing procedures,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discussion with the customer and  end-users,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analysis of what needs to be done, etc.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800"/>
              </a:spcBef>
            </a:pPr>
            <a:endParaRPr lang="en-GB" altLang="zh-CN" sz="28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80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8002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Executable Specification Language</a:t>
            </a:r>
            <a:endParaRPr lang="en-GB" altLang="zh-CN" sz="3600" dirty="0"/>
          </a:p>
        </p:txBody>
      </p:sp>
      <p:sp>
        <p:nvSpPr>
          <p:cNvPr id="128003" name="Rectangle 2"/>
          <p:cNvSpPr>
            <a:spLocks noGrp="1"/>
          </p:cNvSpPr>
          <p:nvPr>
            <p:ph idx="1"/>
          </p:nvPr>
        </p:nvSpPr>
        <p:spPr/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dirty="0"/>
              <a:t>If specification is expressed in formal language: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it becomes possible to execute the specification to provide a system prototype.</a:t>
            </a:r>
            <a:endParaRPr lang="en-GB" altLang="zh-CN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r>
              <a:rPr lang="en-GB" altLang="zh-CN" dirty="0"/>
              <a:t>However, executable specifications are usually slow and inefficient.</a:t>
            </a:r>
            <a:endParaRPr lang="en-GB" altLang="zh-CN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004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005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800"/>
              </a:spcBef>
            </a:pPr>
            <a:r>
              <a:rPr lang="en-GB" altLang="zh-CN" sz="3600" dirty="0"/>
              <a:t>Executable Specification Language</a:t>
            </a:r>
            <a:endParaRPr lang="en-GB" altLang="zh-CN" sz="3600" dirty="0"/>
          </a:p>
        </p:txBody>
      </p:sp>
      <p:sp>
        <p:nvSpPr>
          <p:cNvPr id="130051" name="Rectangle 2"/>
          <p:cNvSpPr>
            <a:spLocks noGrp="1"/>
          </p:cNvSpPr>
          <p:nvPr>
            <p:ph idx="1"/>
          </p:nvPr>
        </p:nvSpPr>
        <p:spPr>
          <a:xfrm>
            <a:off x="357188" y="1857375"/>
            <a:ext cx="8178800" cy="4171950"/>
          </a:xfrm>
        </p:spPr>
        <p:txBody>
          <a:bodyPr vert="horz" wrap="square" lIns="18000" tIns="46800" rIns="18000" bIns="46800" anchor="t" anchorCtr="0"/>
          <a:p>
            <a:pPr>
              <a:spcBef>
                <a:spcPts val="890"/>
              </a:spcBef>
            </a:pPr>
            <a:r>
              <a:rPr lang="en-GB" altLang="zh-CN" sz="3200" dirty="0"/>
              <a:t>Executable specifications only test functional requirements:</a:t>
            </a:r>
            <a:endParaRPr lang="en-GB" altLang="zh-CN" sz="3200" dirty="0"/>
          </a:p>
          <a:p>
            <a:pPr lvl="1">
              <a:spcBef>
                <a:spcPts val="800"/>
              </a:spcBef>
            </a:pPr>
            <a:r>
              <a:rPr lang="en-GB" altLang="zh-CN" dirty="0"/>
              <a:t>If  non-functional requirements are important for some product, </a:t>
            </a:r>
            <a:endParaRPr lang="en-GB" altLang="zh-CN" dirty="0"/>
          </a:p>
          <a:p>
            <a:pPr lvl="2">
              <a:spcBef>
                <a:spcPts val="725"/>
              </a:spcBef>
            </a:pPr>
            <a:r>
              <a:rPr lang="en-GB" altLang="zh-CN" sz="3200" dirty="0"/>
              <a:t>the utility of an executable specification prototype is limited.</a:t>
            </a:r>
            <a:endParaRPr lang="en-GB" altLang="zh-CN" sz="3200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20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209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490"/>
              </a:spcBef>
            </a:pPr>
            <a:r>
              <a:rPr lang="en-GB" altLang="zh-CN" sz="6600" dirty="0"/>
              <a:t>4GLs</a:t>
            </a:r>
            <a:endParaRPr lang="en-GB" altLang="zh-CN" sz="6600" dirty="0"/>
          </a:p>
        </p:txBody>
      </p:sp>
      <p:sp>
        <p:nvSpPr>
          <p:cNvPr id="132099" name="Rectangle 2"/>
          <p:cNvSpPr>
            <a:spLocks noGrp="1"/>
          </p:cNvSpPr>
          <p:nvPr>
            <p:ph idx="1"/>
          </p:nvPr>
        </p:nvSpPr>
        <p:spPr>
          <a:xfrm>
            <a:off x="457200" y="1357313"/>
            <a:ext cx="8178800" cy="4700587"/>
          </a:xfrm>
        </p:spPr>
        <p:txBody>
          <a:bodyPr vert="horz" wrap="square" lIns="18000" tIns="46800" rIns="18000" bIns="46800" anchor="t" anchorCtr="0"/>
          <a:p>
            <a:pPr>
              <a:spcBef>
                <a:spcPts val="800"/>
              </a:spcBef>
            </a:pPr>
            <a:r>
              <a:rPr lang="en-GB" altLang="zh-CN" sz="3200" dirty="0"/>
              <a:t>4GLs (Fourth Generation Languages) are examples of </a:t>
            </a:r>
            <a:endParaRPr lang="en-GB" altLang="zh-CN" sz="3200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executable specification languages.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Eg. SQL, </a:t>
            </a:r>
            <a:r>
              <a:rPr lang="en-IN" altLang="x-none" dirty="0"/>
              <a:t>Mathematica</a:t>
            </a:r>
            <a:endParaRPr lang="en-GB" altLang="zh-CN" dirty="0"/>
          </a:p>
          <a:p>
            <a:pPr>
              <a:spcBef>
                <a:spcPts val="800"/>
              </a:spcBef>
            </a:pPr>
            <a:endParaRPr lang="en-GB" altLang="zh-CN" sz="3200" dirty="0"/>
          </a:p>
          <a:p>
            <a:pPr>
              <a:spcBef>
                <a:spcPts val="800"/>
              </a:spcBef>
            </a:pPr>
            <a:r>
              <a:rPr lang="en-GB" altLang="zh-CN" sz="3200" dirty="0"/>
              <a:t>4GLs are successful </a:t>
            </a:r>
            <a:endParaRPr lang="en-GB" altLang="zh-CN" sz="3200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because there is a lot of commonality across data processing applications.</a:t>
            </a:r>
            <a:endParaRPr lang="en-GB" altLang="zh-CN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414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4146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490"/>
              </a:spcBef>
            </a:pPr>
            <a:r>
              <a:rPr lang="en-GB" altLang="zh-CN" sz="6600" dirty="0"/>
              <a:t>4GLs</a:t>
            </a:r>
            <a:endParaRPr lang="en-GB" altLang="zh-CN" sz="6600" dirty="0"/>
          </a:p>
        </p:txBody>
      </p:sp>
      <p:sp>
        <p:nvSpPr>
          <p:cNvPr id="134147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445000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800" dirty="0"/>
              <a:t>4GLs rely on software reuse 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where common abstractions have been identified and parameterized.</a:t>
            </a:r>
            <a:endParaRPr lang="en-GB" altLang="zh-CN" sz="2800" dirty="0"/>
          </a:p>
          <a:p>
            <a:pPr>
              <a:spcBef>
                <a:spcPts val="1000"/>
              </a:spcBef>
            </a:pPr>
            <a:endParaRPr lang="en-GB" altLang="zh-CN" sz="2800" dirty="0"/>
          </a:p>
          <a:p>
            <a:pPr>
              <a:spcBef>
                <a:spcPts val="1000"/>
              </a:spcBef>
            </a:pPr>
            <a:r>
              <a:rPr lang="en-GB" altLang="zh-CN" sz="2800" dirty="0"/>
              <a:t>Rewriting 4GL programs in higher level languages: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result in upto 50% lower memory requirements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also the programs run upto 10 times faster.</a:t>
            </a:r>
            <a:endParaRPr lang="en-GB" altLang="zh-CN" sz="2800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61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6194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350"/>
              </a:spcBef>
            </a:pPr>
            <a:r>
              <a:rPr lang="en-GB" altLang="zh-CN" sz="6000" dirty="0"/>
              <a:t>Summary</a:t>
            </a:r>
            <a:endParaRPr lang="en-GB" altLang="zh-CN" sz="6000" dirty="0"/>
          </a:p>
        </p:txBody>
      </p:sp>
      <p:sp>
        <p:nvSpPr>
          <p:cNvPr id="136195" name="Rectangle 2"/>
          <p:cNvSpPr>
            <a:spLocks noGrp="1"/>
          </p:cNvSpPr>
          <p:nvPr>
            <p:ph idx="1"/>
          </p:nvPr>
        </p:nvSpPr>
        <p:spPr>
          <a:xfrm>
            <a:off x="685800" y="1214438"/>
            <a:ext cx="8243888" cy="4772025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800" dirty="0"/>
              <a:t>Requirements analysis and specification 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an important phase of software development: 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any error in this phase would affect all subsequent phases of development. </a:t>
            </a:r>
            <a:endParaRPr lang="en-GB" altLang="zh-CN" sz="2800" dirty="0"/>
          </a:p>
          <a:p>
            <a:pPr>
              <a:spcBef>
                <a:spcPts val="1000"/>
              </a:spcBef>
            </a:pPr>
            <a:endParaRPr lang="en-GB" altLang="zh-CN" sz="2800" dirty="0"/>
          </a:p>
          <a:p>
            <a:pPr>
              <a:spcBef>
                <a:spcPts val="1000"/>
              </a:spcBef>
            </a:pPr>
            <a:r>
              <a:rPr lang="en-GB" altLang="zh-CN" sz="2800" dirty="0"/>
              <a:t>Consists of two different activities: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Requirements gathering and analysis</a:t>
            </a:r>
            <a:endParaRPr lang="en-GB" altLang="zh-CN" sz="2800" dirty="0"/>
          </a:p>
          <a:p>
            <a:pPr lvl="1">
              <a:spcBef>
                <a:spcPts val="725"/>
              </a:spcBef>
            </a:pPr>
            <a:r>
              <a:rPr lang="en-GB" altLang="zh-CN" sz="2800" dirty="0"/>
              <a:t>Requirements specification</a:t>
            </a:r>
            <a:endParaRPr lang="en-GB" altLang="zh-CN" sz="2800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82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8242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490"/>
              </a:spcBef>
            </a:pPr>
            <a:r>
              <a:rPr lang="en-GB" altLang="zh-CN" sz="6600" dirty="0"/>
              <a:t>Summary</a:t>
            </a:r>
            <a:endParaRPr lang="en-GB" altLang="zh-CN" sz="6600" dirty="0"/>
          </a:p>
        </p:txBody>
      </p:sp>
      <p:sp>
        <p:nvSpPr>
          <p:cNvPr id="138243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625"/>
              </a:spcBef>
            </a:pPr>
            <a:r>
              <a:rPr lang="en-GB" altLang="zh-CN" sz="3200" dirty="0"/>
              <a:t>The aims of requirements analysis:</a:t>
            </a:r>
            <a:endParaRPr lang="en-GB" altLang="zh-CN" sz="3200" dirty="0"/>
          </a:p>
          <a:p>
            <a:pPr lvl="1">
              <a:spcBef>
                <a:spcPts val="54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Gather all user requirements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54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Clearly understand exact user requirements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54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Remove inconsistencies and incompleteness. 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>
              <a:spcBef>
                <a:spcPts val="625"/>
              </a:spcBef>
            </a:pPr>
            <a:endParaRPr lang="en-GB" altLang="zh-CN" sz="3200" dirty="0"/>
          </a:p>
          <a:p>
            <a:pPr>
              <a:spcBef>
                <a:spcPts val="625"/>
              </a:spcBef>
            </a:pPr>
            <a:r>
              <a:rPr lang="en-GB" altLang="zh-CN" sz="3200" dirty="0"/>
              <a:t>The goal of specification:</a:t>
            </a:r>
            <a:endParaRPr lang="en-GB" altLang="zh-CN" sz="3200" dirty="0"/>
          </a:p>
          <a:p>
            <a:pPr lvl="1">
              <a:spcBef>
                <a:spcPts val="540"/>
              </a:spcBef>
            </a:pPr>
            <a:r>
              <a:rPr lang="en-GB" altLang="zh-CN" sz="2800" dirty="0"/>
              <a:t> </a:t>
            </a:r>
            <a:r>
              <a:rPr lang="en-GB" altLang="zh-CN" sz="2800" dirty="0">
                <a:solidFill>
                  <a:srgbClr val="000099"/>
                </a:solidFill>
              </a:rPr>
              <a:t>systematically organize requirements</a:t>
            </a:r>
            <a:endParaRPr lang="en-GB" altLang="zh-CN" sz="2800" dirty="0">
              <a:solidFill>
                <a:srgbClr val="000099"/>
              </a:solidFill>
            </a:endParaRPr>
          </a:p>
          <a:p>
            <a:pPr lvl="1">
              <a:spcBef>
                <a:spcPts val="540"/>
              </a:spcBef>
            </a:pPr>
            <a:r>
              <a:rPr lang="en-GB" altLang="zh-CN" sz="2800" dirty="0">
                <a:solidFill>
                  <a:srgbClr val="000099"/>
                </a:solidFill>
              </a:rPr>
              <a:t>document the requirements  in an SRS document. </a:t>
            </a:r>
            <a:endParaRPr lang="en-GB" altLang="zh-CN" sz="28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028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40290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490"/>
              </a:spcBef>
            </a:pPr>
            <a:r>
              <a:rPr lang="en-GB" altLang="zh-CN" sz="6600" dirty="0"/>
              <a:t>Summary</a:t>
            </a:r>
            <a:endParaRPr lang="en-GB" altLang="zh-CN" sz="6600" dirty="0"/>
          </a:p>
        </p:txBody>
      </p:sp>
      <p:sp>
        <p:nvSpPr>
          <p:cNvPr id="140291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dirty="0"/>
              <a:t>Main components of SRS document: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functional requirements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nonfunctional requirements</a:t>
            </a:r>
            <a:endParaRPr lang="en-GB" altLang="zh-CN" dirty="0">
              <a:solidFill>
                <a:srgbClr val="000099"/>
              </a:solidFill>
            </a:endParaRPr>
          </a:p>
          <a:p>
            <a:pPr lvl="1">
              <a:spcBef>
                <a:spcPts val="725"/>
              </a:spcBef>
            </a:pPr>
            <a:r>
              <a:rPr lang="en-GB" altLang="zh-CN" dirty="0">
                <a:solidFill>
                  <a:srgbClr val="000099"/>
                </a:solidFill>
              </a:rPr>
              <a:t>constraints</a:t>
            </a:r>
            <a:endParaRPr lang="en-GB" altLang="zh-CN" dirty="0">
              <a:solidFill>
                <a:srgbClr val="000099"/>
              </a:solidFill>
            </a:endParaRPr>
          </a:p>
          <a:p>
            <a:pPr>
              <a:spcBef>
                <a:spcPts val="1000"/>
              </a:spcBef>
            </a:pPr>
            <a:r>
              <a:rPr lang="en-GB" altLang="zh-CN" dirty="0"/>
              <a:t>Techniques to express complex logic: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Decision tree</a:t>
            </a:r>
            <a:endParaRPr lang="en-GB" altLang="zh-CN" dirty="0"/>
          </a:p>
          <a:p>
            <a:pPr lvl="1">
              <a:spcBef>
                <a:spcPts val="725"/>
              </a:spcBef>
            </a:pPr>
            <a:r>
              <a:rPr lang="en-GB" altLang="zh-CN" dirty="0"/>
              <a:t>Decision table</a:t>
            </a:r>
            <a:endParaRPr lang="en-GB" altLang="zh-CN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23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4233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1141413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490"/>
              </a:spcBef>
            </a:pPr>
            <a:r>
              <a:rPr lang="en-GB" altLang="zh-CN" sz="6600" dirty="0"/>
              <a:t>Summary</a:t>
            </a:r>
            <a:endParaRPr lang="en-GB" altLang="zh-CN" sz="6600" dirty="0"/>
          </a:p>
        </p:txBody>
      </p:sp>
      <p:sp>
        <p:nvSpPr>
          <p:cNvPr id="142339" name="Rectangle 2"/>
          <p:cNvSpPr>
            <a:spLocks noGrp="1"/>
          </p:cNvSpPr>
          <p:nvPr>
            <p:ph idx="1"/>
          </p:nvPr>
        </p:nvSpPr>
        <p:spPr>
          <a:xfrm>
            <a:off x="685800" y="1447800"/>
            <a:ext cx="7770813" cy="4113213"/>
          </a:xfrm>
        </p:spPr>
        <p:txBody>
          <a:bodyPr vert="horz" wrap="square" lIns="18000" tIns="46800" rIns="18000" bIns="46800" anchor="t" anchorCtr="0"/>
          <a:p>
            <a:pPr>
              <a:spcBef>
                <a:spcPts val="890"/>
              </a:spcBef>
            </a:pPr>
            <a:r>
              <a:rPr lang="en-GB" altLang="zh-CN" sz="4400" dirty="0"/>
              <a:t>Formal requirements specifications have several advantages.  </a:t>
            </a:r>
            <a:endParaRPr lang="en-GB" altLang="zh-CN" sz="4400" dirty="0"/>
          </a:p>
          <a:p>
            <a:pPr lvl="1">
              <a:spcBef>
                <a:spcPts val="800"/>
              </a:spcBef>
            </a:pPr>
            <a:r>
              <a:rPr lang="en-GB" altLang="zh-CN" sz="4000" dirty="0">
                <a:solidFill>
                  <a:srgbClr val="000099"/>
                </a:solidFill>
              </a:rPr>
              <a:t>But the major shortcoming  is that these are hard to use. </a:t>
            </a:r>
            <a:endParaRPr lang="en-GB" altLang="zh-CN" sz="40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4385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/>
              <a:t>Activity 2 - write SRS</a:t>
            </a:r>
            <a:endParaRPr lang="en-US" altLang="en-GB"/>
          </a:p>
        </p:txBody>
      </p:sp>
      <p:sp>
        <p:nvSpPr>
          <p:cNvPr id="144386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p>
            <a:endParaRPr lang="en-GB" alt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5409" name="Title 1"/>
          <p:cNvSpPr>
            <a:spLocks noGrp="1"/>
          </p:cNvSpPr>
          <p:nvPr>
            <p:ph type="title"/>
          </p:nvPr>
        </p:nvSpPr>
        <p:spPr>
          <a:xfrm>
            <a:off x="476250" y="-255587"/>
            <a:ext cx="7772400" cy="1143000"/>
          </a:xfrm>
        </p:spPr>
        <p:txBody>
          <a:bodyPr anchor="b" anchorCtr="0"/>
          <a:p>
            <a:r>
              <a:rPr lang="en-US" altLang="en-GB"/>
              <a:t>SRS template</a:t>
            </a:r>
            <a:endParaRPr lang="en-US" altLang="en-GB"/>
          </a:p>
        </p:txBody>
      </p:sp>
      <p:pic>
        <p:nvPicPr>
          <p:cNvPr id="145410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rcRect l="28427" t="18387" r="23016" b="11461"/>
          <a:stretch>
            <a:fillRect/>
          </a:stretch>
        </p:blipFill>
        <p:spPr>
          <a:xfrm>
            <a:off x="103188" y="963613"/>
            <a:ext cx="8723312" cy="5646737"/>
          </a:xfrm>
          <a:ln>
            <a:solidFill>
              <a:schemeClr val="tx1"/>
            </a:solidFill>
            <a:miter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9458" name="Rectangle 1"/>
          <p:cNvSpPr>
            <a:spLocks noGrp="1"/>
          </p:cNvSpPr>
          <p:nvPr>
            <p:ph type="title"/>
          </p:nvPr>
        </p:nvSpPr>
        <p:spPr>
          <a:xfrm>
            <a:off x="406400" y="228600"/>
            <a:ext cx="7770813" cy="771525"/>
          </a:xfrm>
        </p:spPr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sz="4400" dirty="0"/>
              <a:t>Requirements Gathering</a:t>
            </a:r>
            <a:endParaRPr lang="en-GB" altLang="zh-CN" sz="4400" dirty="0"/>
          </a:p>
        </p:txBody>
      </p:sp>
      <p:sp>
        <p:nvSpPr>
          <p:cNvPr id="19459" name="Rectangle 2"/>
          <p:cNvSpPr>
            <a:spLocks noGrp="1"/>
          </p:cNvSpPr>
          <p:nvPr>
            <p:ph idx="1"/>
          </p:nvPr>
        </p:nvSpPr>
        <p:spPr>
          <a:xfrm>
            <a:off x="357188" y="1214438"/>
            <a:ext cx="8429625" cy="4900612"/>
          </a:xfrm>
        </p:spPr>
        <p:txBody>
          <a:bodyPr vert="horz" wrap="square" lIns="18000" tIns="46800" rIns="18000" bIns="46800" anchor="t" anchorCtr="0"/>
          <a:p>
            <a:pPr>
              <a:spcBef>
                <a:spcPts val="1000"/>
              </a:spcBef>
            </a:pPr>
            <a:r>
              <a:rPr lang="en-GB" altLang="zh-CN" sz="2200" dirty="0"/>
              <a:t>If the project is to automate some existing procedures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e.g., automating existing manual accounting activities, 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the task of the system analyst is a little easier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analyst can immediately obtain: </a:t>
            </a:r>
            <a:endParaRPr lang="en-GB" altLang="zh-CN" sz="2200" dirty="0"/>
          </a:p>
          <a:p>
            <a:pPr lvl="2">
              <a:spcBef>
                <a:spcPts val="625"/>
              </a:spcBef>
            </a:pPr>
            <a:r>
              <a:rPr lang="en-GB" altLang="zh-CN" sz="2200" dirty="0"/>
              <a:t> </a:t>
            </a:r>
            <a:r>
              <a:rPr lang="en-GB" altLang="zh-CN" sz="2200" dirty="0">
                <a:solidFill>
                  <a:srgbClr val="000099"/>
                </a:solidFill>
              </a:rPr>
              <a:t>input and output formats 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 lvl="2">
              <a:spcBef>
                <a:spcPts val="6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 accurate details of the operational procedures 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endParaRPr lang="en-GB" altLang="zh-CN" sz="2200" dirty="0"/>
          </a:p>
          <a:p>
            <a:pPr>
              <a:spcBef>
                <a:spcPts val="800"/>
              </a:spcBef>
            </a:pPr>
            <a:r>
              <a:rPr lang="en-GB" altLang="zh-CN" sz="2200" dirty="0"/>
              <a:t>In the absence of a working system,  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>
                <a:solidFill>
                  <a:srgbClr val="000099"/>
                </a:solidFill>
              </a:rPr>
              <a:t>lot of imagination and creativity  are required. </a:t>
            </a:r>
            <a:endParaRPr lang="en-GB" altLang="zh-CN" sz="2200" dirty="0">
              <a:solidFill>
                <a:srgbClr val="000099"/>
              </a:solidFill>
            </a:endParaRPr>
          </a:p>
          <a:p>
            <a:pPr>
              <a:spcBef>
                <a:spcPts val="800"/>
              </a:spcBef>
            </a:pPr>
            <a:endParaRPr lang="en-GB" altLang="zh-CN" sz="2200" dirty="0"/>
          </a:p>
          <a:p>
            <a:pPr>
              <a:spcBef>
                <a:spcPts val="800"/>
              </a:spcBef>
            </a:pPr>
            <a:r>
              <a:rPr lang="en-GB" altLang="zh-CN" sz="2200" dirty="0"/>
              <a:t>Interacting with the customer to gather relevant data:</a:t>
            </a:r>
            <a:endParaRPr lang="en-GB" altLang="zh-CN" sz="2200" dirty="0"/>
          </a:p>
          <a:p>
            <a:pPr lvl="1">
              <a:spcBef>
                <a:spcPts val="725"/>
              </a:spcBef>
            </a:pPr>
            <a:r>
              <a:rPr lang="en-GB" altLang="zh-CN" sz="2200" dirty="0"/>
              <a:t>requires a lot of experience.</a:t>
            </a:r>
            <a:endParaRPr lang="en-GB" altLang="zh-CN" sz="2200" dirty="0"/>
          </a:p>
          <a:p>
            <a:pPr lvl="2">
              <a:spcBef>
                <a:spcPts val="625"/>
              </a:spcBef>
            </a:pPr>
            <a:endParaRPr lang="en-GB" altLang="zh-CN" sz="22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6433" name="Title 1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/>
              <a:t>Functional requirements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None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Functional Requirements should include: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Descriptions of data to be entered into the system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Descriptions of operations performed by each screen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Descriptions of work-flows performed by the system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Descriptions of system reports or other outputs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Who can enter the data into the system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 the system meets applicable regulatory requirements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7457" name="Title 5"/>
          <p:cNvSpPr>
            <a:spLocks noGrp="1"/>
          </p:cNvSpPr>
          <p:nvPr>
            <p:ph type="title"/>
          </p:nvPr>
        </p:nvSpPr>
        <p:spPr/>
        <p:txBody>
          <a:bodyPr anchor="b" anchorCtr="0"/>
          <a:p>
            <a:r>
              <a:rPr lang="en-US" altLang="en-GB"/>
              <a:t>Example</a:t>
            </a:r>
            <a:endParaRPr lang="en-US" altLang="en-GB"/>
          </a:p>
        </p:txBody>
      </p:sp>
      <p:pic>
        <p:nvPicPr>
          <p:cNvPr id="147458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rcRect r="36501"/>
          <a:stretch>
            <a:fillRect/>
          </a:stretch>
        </p:blipFill>
        <p:spPr>
          <a:xfrm>
            <a:off x="406400" y="2365375"/>
            <a:ext cx="7697788" cy="2576513"/>
          </a:xfrm>
          <a:ln>
            <a:solidFill>
              <a:srgbClr val="0070C0"/>
            </a:solidFill>
            <a:miter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8481" name="Title 1"/>
          <p:cNvSpPr>
            <a:spLocks noGrp="1"/>
          </p:cNvSpPr>
          <p:nvPr>
            <p:ph type="title"/>
          </p:nvPr>
        </p:nvSpPr>
        <p:spPr>
          <a:xfrm>
            <a:off x="168275" y="547688"/>
            <a:ext cx="8535988" cy="1143000"/>
          </a:xfrm>
        </p:spPr>
        <p:txBody>
          <a:bodyPr anchor="b" anchorCtr="0"/>
          <a:p>
            <a:br>
              <a:rPr lang="en-US" altLang="en-GB"/>
            </a:br>
            <a:br>
              <a:rPr lang="en-US" altLang="en-GB"/>
            </a:br>
            <a:r>
              <a:rPr lang="en-US" altLang="en-GB"/>
              <a:t>Non Functional requirements</a:t>
            </a:r>
            <a:br>
              <a:rPr lang="en-US" altLang="en-GB"/>
            </a:b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Performance – for example Response Time, Throughput, Utilization, Static Volumetric.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Scalability.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Capacity.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Availability.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Reliability.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Recoverability.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Char char="z"/>
            </a:pPr>
            <a:r>
              <a:rPr kumimoji="1" lang="en-GB" altLang="en-US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Maintainability.</a:t>
            </a:r>
            <a:endParaRPr kumimoji="1" lang="en-GB" altLang="en-US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  <a:sym typeface="+mn-ea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Monotype Sorts" pitchFamily="2" charset="2"/>
              <a:buNone/>
            </a:pPr>
            <a:r>
              <a:rPr kumimoji="1" lang="en-US" altLang="en-GB" sz="2400" b="0" i="0" u="none" strike="noStrike" kern="0" cap="none" spc="0" normalizeH="0" baseline="0" noProof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also write constraints</a:t>
            </a:r>
            <a:endParaRPr kumimoji="1" lang="en-US" altLang="en-GB" sz="2400" b="0" i="0" u="none" strike="noStrike" kern="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lIns="91440" tIns="45720" rIns="91440" bIns="45720" anchor="b" anchorCtr="0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2400" b="0" i="0" u="none" kern="1200" baseline="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5pPr>
          </a:lstStyle>
          <a:p>
            <a:pPr lvl="0" algn="r" eaLnBrk="0" hangingPunct="0">
              <a:spcBef>
                <a:spcPct val="50000"/>
              </a:spcBef>
            </a:pPr>
            <a:fld id="{9A0DB2DC-4C9A-4742-B13C-FB6460FD3503}" type="slidenum">
              <a:rPr lang="en-US" altLang="x-none" sz="1400" dirty="0">
                <a:solidFill>
                  <a:schemeClr val="bg2"/>
                </a:solidFill>
                <a:latin typeface="Arial" panose="020B0604020202020204" pitchFamily="34" charset="0"/>
              </a:rPr>
            </a:fld>
            <a:endParaRPr lang="en-US" altLang="x-none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1506" name="Rectangle 1"/>
          <p:cNvSpPr>
            <a:spLocks noGrp="1"/>
          </p:cNvSpPr>
          <p:nvPr>
            <p:ph type="title"/>
          </p:nvPr>
        </p:nvSpPr>
        <p:spPr/>
        <p:txBody>
          <a:bodyPr vert="horz" wrap="square" lIns="18000" tIns="46800" rIns="18000" bIns="46800" anchor="ctr" anchorCtr="0"/>
          <a:p>
            <a:pPr>
              <a:spcBef>
                <a:spcPts val="1000"/>
              </a:spcBef>
            </a:pPr>
            <a:r>
              <a:rPr lang="en-GB" altLang="zh-CN" dirty="0"/>
              <a:t>Requirements Gathering </a:t>
            </a:r>
            <a:r>
              <a:rPr lang="en-GB" altLang="zh-CN" sz="1600" dirty="0"/>
              <a:t>(CONT.)</a:t>
            </a:r>
            <a:endParaRPr lang="en-GB" altLang="zh-CN" sz="1600" dirty="0"/>
          </a:p>
        </p:txBody>
      </p:sp>
      <p:sp>
        <p:nvSpPr>
          <p:cNvPr id="21507" name="Rectangle 2"/>
          <p:cNvSpPr>
            <a:spLocks noGrp="1"/>
          </p:cNvSpPr>
          <p:nvPr>
            <p:ph sz="half" idx="1"/>
          </p:nvPr>
        </p:nvSpPr>
        <p:spPr/>
        <p:txBody>
          <a:bodyPr vert="horz" wrap="square" lIns="18000" tIns="46800" rIns="18000" bIns="46800" anchor="t" anchorCtr="0"/>
          <a:p>
            <a:pPr>
              <a:spcBef>
                <a:spcPts val="890"/>
              </a:spcBef>
              <a:buSzTx/>
            </a:pPr>
            <a:r>
              <a:rPr kumimoji="1" lang="en-GB" altLang="zh-CN" dirty="0">
                <a:latin typeface="+mn-lt"/>
                <a:ea typeface="+mn-ea"/>
                <a:cs typeface="+mn-cs"/>
              </a:rPr>
              <a:t>Some desirable attributes of a good system analyst:</a:t>
            </a:r>
            <a:endParaRPr kumimoji="1" lang="en-GB" altLang="zh-CN" dirty="0">
              <a:latin typeface="+mn-lt"/>
              <a:ea typeface="+mn-ea"/>
              <a:cs typeface="+mn-cs"/>
            </a:endParaRPr>
          </a:p>
          <a:p>
            <a:pPr lvl="1">
              <a:spcBef>
                <a:spcPts val="800"/>
              </a:spcBef>
            </a:pPr>
            <a:r>
              <a:rPr kumimoji="1" lang="en-GB" altLang="zh-CN" sz="2800" dirty="0">
                <a:solidFill>
                  <a:srgbClr val="000099"/>
                </a:solidFill>
                <a:latin typeface="+mn-lt"/>
              </a:rPr>
              <a:t>Good interaction skills, </a:t>
            </a:r>
            <a:endParaRPr kumimoji="1" lang="en-GB" altLang="zh-CN" sz="2800" dirty="0">
              <a:solidFill>
                <a:srgbClr val="000099"/>
              </a:solidFill>
              <a:latin typeface="+mn-lt"/>
            </a:endParaRPr>
          </a:p>
          <a:p>
            <a:pPr lvl="1">
              <a:spcBef>
                <a:spcPts val="800"/>
              </a:spcBef>
            </a:pPr>
            <a:r>
              <a:rPr kumimoji="1" lang="en-GB" altLang="zh-CN" sz="2800" dirty="0">
                <a:solidFill>
                  <a:srgbClr val="000099"/>
                </a:solidFill>
                <a:latin typeface="+mn-lt"/>
              </a:rPr>
              <a:t>imagination and creativity, </a:t>
            </a:r>
            <a:endParaRPr kumimoji="1" lang="en-GB" altLang="zh-CN" sz="2800" dirty="0">
              <a:solidFill>
                <a:srgbClr val="000099"/>
              </a:solidFill>
              <a:latin typeface="+mn-lt"/>
            </a:endParaRPr>
          </a:p>
          <a:p>
            <a:pPr lvl="1">
              <a:spcBef>
                <a:spcPts val="800"/>
              </a:spcBef>
            </a:pPr>
            <a:r>
              <a:rPr kumimoji="1" lang="en-GB" altLang="zh-CN" sz="2800" dirty="0">
                <a:solidFill>
                  <a:srgbClr val="000099"/>
                </a:solidFill>
                <a:latin typeface="+mn-lt"/>
              </a:rPr>
              <a:t>experience.</a:t>
            </a:r>
            <a:endParaRPr kumimoji="1" lang="en-GB" altLang="zh-CN" sz="2800" dirty="0">
              <a:solidFill>
                <a:srgbClr val="000099"/>
              </a:solidFill>
              <a:latin typeface="+mn-lt"/>
            </a:endParaRPr>
          </a:p>
        </p:txBody>
      </p:sp>
      <p:pic>
        <p:nvPicPr>
          <p:cNvPr id="21508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351588" y="1082675"/>
            <a:ext cx="2284412" cy="1441450"/>
          </a:xfrm>
          <a:ln>
            <a:solidFill>
              <a:schemeClr val="tx1"/>
            </a:solidFill>
            <a:miter/>
          </a:ln>
        </p:spPr>
      </p:pic>
      <p:pic>
        <p:nvPicPr>
          <p:cNvPr id="21509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175" y="2676525"/>
            <a:ext cx="2257425" cy="15049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510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25" y="4281488"/>
            <a:ext cx="2936875" cy="23447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ntemporary Portrait">
  <a:themeElements>
    <a:clrScheme name="Contemporary Portrait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ntemporary Portrait">
      <a:majorFont>
        <a:latin typeface="Arial Black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anose="020B0A040201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anose="020B0A04020102020204" pitchFamily="34" charset="0"/>
          </a:defRPr>
        </a:defPPr>
      </a:lstStyle>
    </a:lnDef>
  </a:objectDefaults>
  <a:extraClrSchemeLst>
    <a:extraClrScheme>
      <a:clrScheme name="Contemporary Portrait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Portrait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Portrait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ntemporary Portrait">
  <a:themeElements>
    <a:clrScheme name="Contemporary Portrait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ntemporary Portrait">
      <a:majorFont>
        <a:latin typeface="Arial Black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anose="020B0A040201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anose="020B0A04020102020204" pitchFamily="34" charset="0"/>
          </a:defRPr>
        </a:defPPr>
      </a:lstStyle>
    </a:lnDef>
  </a:objectDefaults>
  <a:extraClrSchemeLst>
    <a:extraClrScheme>
      <a:clrScheme name="Contemporary Portrait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Portrait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emporary Portrait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emporary Portrait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Designs\Contemporary Portrait.pot</Template>
  <TotalTime>0</TotalTime>
  <Words>19299</Words>
  <Application>WPS Presentation</Application>
  <PresentationFormat>On-screen Show (4:3)</PresentationFormat>
  <Paragraphs>776</Paragraphs>
  <Slides>82</Slides>
  <Notes>57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82</vt:i4>
      </vt:variant>
    </vt:vector>
  </HeadingPairs>
  <TitlesOfParts>
    <vt:vector size="94" baseType="lpstr">
      <vt:lpstr>Arial</vt:lpstr>
      <vt:lpstr>SimSun</vt:lpstr>
      <vt:lpstr>Wingdings</vt:lpstr>
      <vt:lpstr>Arial Black</vt:lpstr>
      <vt:lpstr>Monotype Sorts</vt:lpstr>
      <vt:lpstr>Wingdings</vt:lpstr>
      <vt:lpstr>Arial Unicode MS</vt:lpstr>
      <vt:lpstr>Tahoma</vt:lpstr>
      <vt:lpstr>times</vt:lpstr>
      <vt:lpstr>AMGDT</vt:lpstr>
      <vt:lpstr>Contemporary Portrait</vt:lpstr>
      <vt:lpstr>1_Contemporary Portrait</vt:lpstr>
      <vt:lpstr>Requirements Analysis and Specification</vt:lpstr>
      <vt:lpstr>Organization of this Lecture</vt:lpstr>
      <vt:lpstr>Requirements Analysis and Specification</vt:lpstr>
      <vt:lpstr>Requirements ?</vt:lpstr>
      <vt:lpstr>Requirements Analysis and Specification</vt:lpstr>
      <vt:lpstr>Requirements Analysis and Specification</vt:lpstr>
      <vt:lpstr>Requirements Analysis </vt:lpstr>
      <vt:lpstr>Requirements Gathering</vt:lpstr>
      <vt:lpstr>Requirements Gathering (CONT.)</vt:lpstr>
      <vt:lpstr>Requirement Gathering techniques</vt:lpstr>
      <vt:lpstr>Analysis of the Gathered Requirements</vt:lpstr>
      <vt:lpstr>Inconsistent requirement</vt:lpstr>
      <vt:lpstr>Incomplete requirement</vt:lpstr>
      <vt:lpstr>Analysis of the Gathered Requirements (CONT.) 	</vt:lpstr>
      <vt:lpstr>Analysis of the Gathered Requirements(CONT.)</vt:lpstr>
      <vt:lpstr>Software Requirements Specification</vt:lpstr>
      <vt:lpstr>Software Requirements Specification: A Contract Document</vt:lpstr>
      <vt:lpstr>SRS  Document (CONT.)</vt:lpstr>
      <vt:lpstr>Properties of a good SRS document</vt:lpstr>
      <vt:lpstr>SRS Document (CONT.)</vt:lpstr>
      <vt:lpstr>SRS Document (CONT.)</vt:lpstr>
      <vt:lpstr>Example: Functional Requirement</vt:lpstr>
      <vt:lpstr>PowerPoint 演示文稿</vt:lpstr>
      <vt:lpstr>Functional Requirements</vt:lpstr>
      <vt:lpstr>Nonfunctional Requirements</vt:lpstr>
      <vt:lpstr>Nonfunctional Requirements</vt:lpstr>
      <vt:lpstr>PowerPoint 演示文稿</vt:lpstr>
      <vt:lpstr>PowerPoint 演示文稿</vt:lpstr>
      <vt:lpstr>Non functional requirements</vt:lpstr>
      <vt:lpstr>PowerPoint 演示文稿</vt:lpstr>
      <vt:lpstr>Constraints</vt:lpstr>
      <vt:lpstr>Examples of constraints</vt:lpstr>
      <vt:lpstr>Organization of the SRS Document</vt:lpstr>
      <vt:lpstr>Example Functional Requirements</vt:lpstr>
      <vt:lpstr>Example Functional Requirements</vt:lpstr>
      <vt:lpstr>Req. 1: </vt:lpstr>
      <vt:lpstr>Req. 2:</vt:lpstr>
      <vt:lpstr>Req. 2:</vt:lpstr>
      <vt:lpstr>Examples of Bad SRS Documents</vt:lpstr>
      <vt:lpstr>Examples of Bad SRS Documents</vt:lpstr>
      <vt:lpstr>Representation of complex processing logic: </vt:lpstr>
      <vt:lpstr>What is a Decision tree</vt:lpstr>
      <vt:lpstr>Decision Trees</vt:lpstr>
      <vt:lpstr>Example:  LMS</vt:lpstr>
      <vt:lpstr>Example(cont.)</vt:lpstr>
      <vt:lpstr>Example(cont.)</vt:lpstr>
      <vt:lpstr>PowerPoint 演示文稿</vt:lpstr>
      <vt:lpstr>Decision Tree as we understand</vt:lpstr>
      <vt:lpstr>PowerPoint 演示文稿</vt:lpstr>
      <vt:lpstr>Decision table</vt:lpstr>
      <vt:lpstr>Decision Table</vt:lpstr>
      <vt:lpstr>Decision Table</vt:lpstr>
      <vt:lpstr>PowerPoint 演示文稿</vt:lpstr>
      <vt:lpstr>PowerPoint 演示文稿</vt:lpstr>
      <vt:lpstr>Table to Tree ?</vt:lpstr>
      <vt:lpstr>PowerPoint 演示文稿</vt:lpstr>
      <vt:lpstr>PowerPoint 演示文稿</vt:lpstr>
      <vt:lpstr>Example:</vt:lpstr>
      <vt:lpstr>Comparison</vt:lpstr>
      <vt:lpstr>Formal Specification</vt:lpstr>
      <vt:lpstr>PowerPoint 演示文稿</vt:lpstr>
      <vt:lpstr>PowerPoint 演示文稿</vt:lpstr>
      <vt:lpstr>PowerPoint 演示文稿</vt:lpstr>
      <vt:lpstr>Acceptance of formal methods</vt:lpstr>
      <vt:lpstr>Use of formal methods</vt:lpstr>
      <vt:lpstr>PowerPoint 演示文稿</vt:lpstr>
      <vt:lpstr>Formal Specification</vt:lpstr>
      <vt:lpstr>Formal Specification</vt:lpstr>
      <vt:lpstr>Semiformal Specification</vt:lpstr>
      <vt:lpstr>Executable Specification Language</vt:lpstr>
      <vt:lpstr>Executable Specification Language</vt:lpstr>
      <vt:lpstr>4GLs</vt:lpstr>
      <vt:lpstr>4GLs</vt:lpstr>
      <vt:lpstr>Summary</vt:lpstr>
      <vt:lpstr>Summary</vt:lpstr>
      <vt:lpstr>Summary</vt:lpstr>
      <vt:lpstr>Summary</vt:lpstr>
      <vt:lpstr>Activity 2 - write SRS</vt:lpstr>
      <vt:lpstr>SRS template</vt:lpstr>
      <vt:lpstr>Functional requirements</vt:lpstr>
      <vt:lpstr>Example</vt:lpstr>
      <vt:lpstr>  Non Functional requirements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Requirements Analysis and Specification</dc:title>
  <dc:creator>rajib</dc:creator>
  <cp:lastModifiedBy>Arghya Kundu</cp:lastModifiedBy>
  <cp:revision>75</cp:revision>
  <cp:lastPrinted>2001-07-31T12:01:00Z</cp:lastPrinted>
  <dcterms:created xsi:type="dcterms:W3CDTF">1999-02-05T13:13:00Z</dcterms:created>
  <dcterms:modified xsi:type="dcterms:W3CDTF">2025-08-07T03:25:57Z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81AB66175E3D4C7FA270F8D232A7A208_13</vt:lpwstr>
  </property>
</Properties>
</file>